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055" r:id="rId5"/>
  </p:sldMasterIdLst>
  <p:notesMasterIdLst>
    <p:notesMasterId r:id="rId16"/>
  </p:notesMasterIdLst>
  <p:handoutMasterIdLst>
    <p:handoutMasterId r:id="rId17"/>
  </p:handoutMasterIdLst>
  <p:sldIdLst>
    <p:sldId id="303" r:id="rId6"/>
    <p:sldId id="1599" r:id="rId7"/>
    <p:sldId id="838840393" r:id="rId8"/>
    <p:sldId id="838840392" r:id="rId9"/>
    <p:sldId id="1625" r:id="rId10"/>
    <p:sldId id="1572" r:id="rId11"/>
    <p:sldId id="1623" r:id="rId12"/>
    <p:sldId id="1621" r:id="rId13"/>
    <p:sldId id="1620" r:id="rId14"/>
    <p:sldId id="326" r:id="rId15"/>
  </p:sldIdLst>
  <p:sldSz cx="12190413" cy="6858000"/>
  <p:notesSz cx="6888163" cy="10020300"/>
  <p:custDataLst>
    <p:tags r:id="rId18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93">
          <p15:clr>
            <a:srgbClr val="A4A3A4"/>
          </p15:clr>
        </p15:guide>
        <p15:guide id="3" pos="619">
          <p15:clr>
            <a:srgbClr val="A4A3A4"/>
          </p15:clr>
        </p15:guide>
        <p15:guide id="15" orient="horz" pos="2478">
          <p15:clr>
            <a:srgbClr val="A4A3A4"/>
          </p15:clr>
        </p15:guide>
        <p15:guide id="16" orient="horz" pos="2704">
          <p15:clr>
            <a:srgbClr val="A4A3A4"/>
          </p15:clr>
        </p15:guide>
        <p15:guide id="17" orient="horz" pos="4086">
          <p15:clr>
            <a:srgbClr val="A4A3A4"/>
          </p15:clr>
        </p15:guide>
        <p15:guide id="18" orient="horz" pos="2592">
          <p15:clr>
            <a:srgbClr val="A4A3A4"/>
          </p15:clr>
        </p15:guide>
        <p15:guide id="19" pos="7422">
          <p15:clr>
            <a:srgbClr val="A4A3A4"/>
          </p15:clr>
        </p15:guide>
        <p15:guide id="20" pos="2149">
          <p15:clr>
            <a:srgbClr val="A4A3A4"/>
          </p15:clr>
        </p15:guide>
        <p15:guide id="21" pos="3908">
          <p15:clr>
            <a:srgbClr val="A4A3A4"/>
          </p15:clr>
        </p15:guide>
        <p15:guide id="22" pos="2376">
          <p15:clr>
            <a:srgbClr val="A4A3A4"/>
          </p15:clr>
        </p15:guide>
        <p15:guide id="23" pos="5666">
          <p15:clr>
            <a:srgbClr val="A4A3A4"/>
          </p15:clr>
        </p15:guide>
        <p15:guide id="24" pos="5894">
          <p15:clr>
            <a:srgbClr val="A4A3A4"/>
          </p15:clr>
        </p15:guide>
        <p15:guide id="25" pos="4134">
          <p15:clr>
            <a:srgbClr val="A4A3A4"/>
          </p15:clr>
        </p15:guide>
        <p15:guide id="26" pos="4020">
          <p15:clr>
            <a:srgbClr val="A4A3A4"/>
          </p15:clr>
        </p15:guide>
        <p15:guide id="27" orient="horz" pos="1099">
          <p15:clr>
            <a:srgbClr val="A4A3A4"/>
          </p15:clr>
        </p15:guide>
        <p15:guide id="28" orient="horz" pos="2484">
          <p15:clr>
            <a:srgbClr val="A4A3A4"/>
          </p15:clr>
        </p15:guide>
        <p15:guide id="29" orient="horz" pos="4092">
          <p15:clr>
            <a:srgbClr val="A4A3A4"/>
          </p15:clr>
        </p15:guide>
        <p15:guide id="30" orient="horz" pos="259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857">
          <p15:clr>
            <a:srgbClr val="A4A3A4"/>
          </p15:clr>
        </p15:guide>
        <p15:guide id="4" pos="19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1A5D"/>
    <a:srgbClr val="00A5E2"/>
    <a:srgbClr val="74C713"/>
    <a:srgbClr val="FF6600"/>
    <a:srgbClr val="FF3162"/>
    <a:srgbClr val="624963"/>
    <a:srgbClr val="D30F4B"/>
    <a:srgbClr val="0091DF"/>
    <a:srgbClr val="00617F"/>
    <a:srgbClr val="2B66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1032" y="84"/>
      </p:cViewPr>
      <p:guideLst>
        <p:guide orient="horz" pos="1093"/>
        <p:guide pos="619"/>
        <p:guide orient="horz" pos="2478"/>
        <p:guide orient="horz" pos="2704"/>
        <p:guide orient="horz" pos="4086"/>
        <p:guide orient="horz" pos="2592"/>
        <p:guide pos="7422"/>
        <p:guide pos="2149"/>
        <p:guide pos="3908"/>
        <p:guide pos="2376"/>
        <p:guide pos="5666"/>
        <p:guide pos="5894"/>
        <p:guide pos="4134"/>
        <p:guide pos="4020"/>
        <p:guide orient="horz" pos="1099"/>
        <p:guide orient="horz" pos="2484"/>
        <p:guide orient="horz" pos="4092"/>
        <p:guide orient="horz" pos="259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  <p:guide orient="horz" pos="2857"/>
        <p:guide pos="19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BAA75CE8-2B2F-E53E-D504-ED6C0F4134B1}"/>
    <pc:docChg chg="delSld">
      <pc:chgData name="" userId="" providerId="" clId="Web-{BAA75CE8-2B2F-E53E-D504-ED6C0F4134B1}" dt="2022-02-15T16:48:29.208" v="0"/>
      <pc:docMkLst>
        <pc:docMk/>
      </pc:docMkLst>
      <pc:sldChg chg="del">
        <pc:chgData name="" userId="" providerId="" clId="Web-{BAA75CE8-2B2F-E53E-D504-ED6C0F4134B1}" dt="2022-02-15T16:48:29.208" v="0"/>
        <pc:sldMkLst>
          <pc:docMk/>
          <pc:sldMk cId="236134755" sldId="838840394"/>
        </pc:sldMkLst>
      </pc:sldChg>
    </pc:docChg>
  </pc:docChgLst>
  <pc:docChgLst>
    <pc:chgData name="Daniela Franschman" userId="df222784-e45e-4059-9d63-d4d25c6f8ea6" providerId="ADAL" clId="{6E01C750-F6F0-4B67-9F14-AF43E6B92BC6}"/>
    <pc:docChg chg="custSel addSld modSld">
      <pc:chgData name="Daniela Franschman" userId="df222784-e45e-4059-9d63-d4d25c6f8ea6" providerId="ADAL" clId="{6E01C750-F6F0-4B67-9F14-AF43E6B92BC6}" dt="2022-02-15T14:11:13.546" v="171" actId="404"/>
      <pc:docMkLst>
        <pc:docMk/>
      </pc:docMkLst>
      <pc:sldChg chg="modSp add mod">
        <pc:chgData name="Daniela Franschman" userId="df222784-e45e-4059-9d63-d4d25c6f8ea6" providerId="ADAL" clId="{6E01C750-F6F0-4B67-9F14-AF43E6B92BC6}" dt="2022-02-15T14:11:13.546" v="171" actId="404"/>
        <pc:sldMkLst>
          <pc:docMk/>
          <pc:sldMk cId="236134755" sldId="838840394"/>
        </pc:sldMkLst>
        <pc:spChg chg="mod">
          <ac:chgData name="Daniela Franschman" userId="df222784-e45e-4059-9d63-d4d25c6f8ea6" providerId="ADAL" clId="{6E01C750-F6F0-4B67-9F14-AF43E6B92BC6}" dt="2022-02-15T14:11:10.278" v="170" actId="404"/>
          <ac:spMkLst>
            <pc:docMk/>
            <pc:sldMk cId="236134755" sldId="838840394"/>
            <ac:spMk id="2" creationId="{CEA55449-8289-4EB4-9EBA-D5FB5A7EA343}"/>
          </ac:spMkLst>
        </pc:spChg>
        <pc:spChg chg="mod">
          <ac:chgData name="Daniela Franschman" userId="df222784-e45e-4059-9d63-d4d25c6f8ea6" providerId="ADAL" clId="{6E01C750-F6F0-4B67-9F14-AF43E6B92BC6}" dt="2022-02-15T14:11:13.546" v="171" actId="404"/>
          <ac:spMkLst>
            <pc:docMk/>
            <pc:sldMk cId="236134755" sldId="838840394"/>
            <ac:spMk id="4" creationId="{B48C3177-DD24-4E67-ACD7-6B2EA65C3E04}"/>
          </ac:spMkLst>
        </pc:spChg>
      </pc:sldChg>
    </pc:docChg>
  </pc:docChgLst>
  <pc:docChgLst>
    <pc:chgData name="Daniela Franschman" userId="df222784-e45e-4059-9d63-d4d25c6f8ea6" providerId="ADAL" clId="{587E6BFA-1618-4E34-9743-8970B562698C}"/>
    <pc:docChg chg="addSld delSld modSld">
      <pc:chgData name="Daniela Franschman" userId="df222784-e45e-4059-9d63-d4d25c6f8ea6" providerId="ADAL" clId="{587E6BFA-1618-4E34-9743-8970B562698C}" dt="2021-01-28T21:57:27.003" v="2" actId="2696"/>
      <pc:docMkLst>
        <pc:docMk/>
      </pc:docMkLst>
      <pc:sldChg chg="del">
        <pc:chgData name="Daniela Franschman" userId="df222784-e45e-4059-9d63-d4d25c6f8ea6" providerId="ADAL" clId="{587E6BFA-1618-4E34-9743-8970B562698C}" dt="2021-01-28T21:57:25.408" v="1" actId="2696"/>
        <pc:sldMkLst>
          <pc:docMk/>
          <pc:sldMk cId="2011301579" sldId="317"/>
        </pc:sldMkLst>
      </pc:sldChg>
      <pc:sldChg chg="del">
        <pc:chgData name="Daniela Franschman" userId="df222784-e45e-4059-9d63-d4d25c6f8ea6" providerId="ADAL" clId="{587E6BFA-1618-4E34-9743-8970B562698C}" dt="2021-01-28T21:57:27.003" v="2" actId="2696"/>
        <pc:sldMkLst>
          <pc:docMk/>
          <pc:sldMk cId="2766525109" sldId="1618"/>
        </pc:sldMkLst>
      </pc:sldChg>
      <pc:sldChg chg="add">
        <pc:chgData name="Daniela Franschman" userId="df222784-e45e-4059-9d63-d4d25c6f8ea6" providerId="ADAL" clId="{587E6BFA-1618-4E34-9743-8970B562698C}" dt="2021-01-28T21:57:21.115" v="0"/>
        <pc:sldMkLst>
          <pc:docMk/>
          <pc:sldMk cId="256852229" sldId="1641"/>
        </pc:sldMkLst>
      </pc:sldChg>
      <pc:sldChg chg="add">
        <pc:chgData name="Daniela Franschman" userId="df222784-e45e-4059-9d63-d4d25c6f8ea6" providerId="ADAL" clId="{587E6BFA-1618-4E34-9743-8970B562698C}" dt="2021-01-28T21:57:21.115" v="0"/>
        <pc:sldMkLst>
          <pc:docMk/>
          <pc:sldMk cId="2234659922" sldId="1643"/>
        </pc:sldMkLst>
      </pc:sldChg>
    </pc:docChg>
  </pc:docChgLst>
  <pc:docChgLst>
    <pc:chgData name="Marina Morrison" userId="S::marina.morrison@bayer.com::b50b7369-41b4-4f08-a929-11848d13352d" providerId="AD" clId="Web-{B6BE5DF0-6A79-4745-AF23-251256C29909}"/>
    <pc:docChg chg="modSld">
      <pc:chgData name="Marina Morrison" userId="S::marina.morrison@bayer.com::b50b7369-41b4-4f08-a929-11848d13352d" providerId="AD" clId="Web-{B6BE5DF0-6A79-4745-AF23-251256C29909}" dt="2020-10-06T18:33:55.576" v="31" actId="20577"/>
      <pc:docMkLst>
        <pc:docMk/>
      </pc:docMkLst>
      <pc:sldChg chg="modSp">
        <pc:chgData name="Marina Morrison" userId="S::marina.morrison@bayer.com::b50b7369-41b4-4f08-a929-11848d13352d" providerId="AD" clId="Web-{B6BE5DF0-6A79-4745-AF23-251256C29909}" dt="2020-10-06T18:33:55.576" v="31" actId="20577"/>
        <pc:sldMkLst>
          <pc:docMk/>
          <pc:sldMk cId="2011301579" sldId="317"/>
        </pc:sldMkLst>
        <pc:spChg chg="mod">
          <ac:chgData name="Marina Morrison" userId="S::marina.morrison@bayer.com::b50b7369-41b4-4f08-a929-11848d13352d" providerId="AD" clId="Web-{B6BE5DF0-6A79-4745-AF23-251256C29909}" dt="2020-10-06T18:33:55.576" v="31" actId="20577"/>
          <ac:spMkLst>
            <pc:docMk/>
            <pc:sldMk cId="2011301579" sldId="317"/>
            <ac:spMk id="10" creationId="{4E2FE7D5-7946-45AD-9856-61E01C6DD7E9}"/>
          </ac:spMkLst>
        </pc:spChg>
      </pc:sldChg>
    </pc:docChg>
  </pc:docChgLst>
  <pc:docChgLst>
    <pc:chgData name="Daniela Franschman" userId="df222784-e45e-4059-9d63-d4d25c6f8ea6" providerId="ADAL" clId="{573DC431-64B2-4BF3-B092-98578A9CDAB6}"/>
    <pc:docChg chg="addSld delSld modSld">
      <pc:chgData name="Daniela Franschman" userId="df222784-e45e-4059-9d63-d4d25c6f8ea6" providerId="ADAL" clId="{573DC431-64B2-4BF3-B092-98578A9CDAB6}" dt="2021-02-17T15:58:14.751" v="18" actId="2696"/>
      <pc:docMkLst>
        <pc:docMk/>
      </pc:docMkLst>
      <pc:sldChg chg="del">
        <pc:chgData name="Daniela Franschman" userId="df222784-e45e-4059-9d63-d4d25c6f8ea6" providerId="ADAL" clId="{573DC431-64B2-4BF3-B092-98578A9CDAB6}" dt="2021-02-17T15:58:14.751" v="18" actId="2696"/>
        <pc:sldMkLst>
          <pc:docMk/>
          <pc:sldMk cId="2234659922" sldId="1643"/>
        </pc:sldMkLst>
      </pc:sldChg>
      <pc:sldChg chg="modSp add">
        <pc:chgData name="Daniela Franschman" userId="df222784-e45e-4059-9d63-d4d25c6f8ea6" providerId="ADAL" clId="{573DC431-64B2-4BF3-B092-98578A9CDAB6}" dt="2021-02-17T15:58:07.416" v="17" actId="20577"/>
        <pc:sldMkLst>
          <pc:docMk/>
          <pc:sldMk cId="1020013511" sldId="1646"/>
        </pc:sldMkLst>
        <pc:spChg chg="mod">
          <ac:chgData name="Daniela Franschman" userId="df222784-e45e-4059-9d63-d4d25c6f8ea6" providerId="ADAL" clId="{573DC431-64B2-4BF3-B092-98578A9CDAB6}" dt="2021-02-17T15:58:07.416" v="17" actId="20577"/>
          <ac:spMkLst>
            <pc:docMk/>
            <pc:sldMk cId="1020013511" sldId="1646"/>
            <ac:spMk id="3" creationId="{56F895FA-2536-43AA-8583-84F74616553E}"/>
          </ac:spMkLst>
        </pc:spChg>
      </pc:sldChg>
    </pc:docChg>
  </pc:docChgLst>
  <pc:docChgLst>
    <pc:chgData name="Daniela Franschman" userId="df222784-e45e-4059-9d63-d4d25c6f8ea6" providerId="ADAL" clId="{F2589CA0-DA01-4F4C-BC71-723AA3EC8D02}"/>
    <pc:docChg chg="addSld delSld modSld sldOrd">
      <pc:chgData name="Daniela Franschman" userId="df222784-e45e-4059-9d63-d4d25c6f8ea6" providerId="ADAL" clId="{F2589CA0-DA01-4F4C-BC71-723AA3EC8D02}" dt="2021-06-29T12:46:22.666" v="11"/>
      <pc:docMkLst>
        <pc:docMk/>
      </pc:docMkLst>
      <pc:sldChg chg="add del setBg">
        <pc:chgData name="Daniela Franschman" userId="df222784-e45e-4059-9d63-d4d25c6f8ea6" providerId="ADAL" clId="{F2589CA0-DA01-4F4C-BC71-723AA3EC8D02}" dt="2021-06-29T12:45:46.480" v="5" actId="47"/>
        <pc:sldMkLst>
          <pc:docMk/>
          <pc:sldMk cId="3157241415" sldId="312"/>
        </pc:sldMkLst>
      </pc:sldChg>
      <pc:sldChg chg="ord">
        <pc:chgData name="Daniela Franschman" userId="df222784-e45e-4059-9d63-d4d25c6f8ea6" providerId="ADAL" clId="{F2589CA0-DA01-4F4C-BC71-723AA3EC8D02}" dt="2021-06-29T12:46:22.666" v="11"/>
        <pc:sldMkLst>
          <pc:docMk/>
          <pc:sldMk cId="292006016" sldId="1620"/>
        </pc:sldMkLst>
      </pc:sldChg>
      <pc:sldChg chg="ord">
        <pc:chgData name="Daniela Franschman" userId="df222784-e45e-4059-9d63-d4d25c6f8ea6" providerId="ADAL" clId="{F2589CA0-DA01-4F4C-BC71-723AA3EC8D02}" dt="2021-06-29T12:46:17.753" v="9"/>
        <pc:sldMkLst>
          <pc:docMk/>
          <pc:sldMk cId="322217672" sldId="1621"/>
        </pc:sldMkLst>
      </pc:sldChg>
      <pc:sldChg chg="add">
        <pc:chgData name="Daniela Franschman" userId="df222784-e45e-4059-9d63-d4d25c6f8ea6" providerId="ADAL" clId="{F2589CA0-DA01-4F4C-BC71-723AA3EC8D02}" dt="2021-06-29T12:45:57.502" v="6"/>
        <pc:sldMkLst>
          <pc:docMk/>
          <pc:sldMk cId="1020013511" sldId="1646"/>
        </pc:sldMkLst>
      </pc:sldChg>
      <pc:sldChg chg="del">
        <pc:chgData name="Daniela Franschman" userId="df222784-e45e-4059-9d63-d4d25c6f8ea6" providerId="ADAL" clId="{F2589CA0-DA01-4F4C-BC71-723AA3EC8D02}" dt="2021-06-29T12:46:04.254" v="7" actId="47"/>
        <pc:sldMkLst>
          <pc:docMk/>
          <pc:sldMk cId="3988508023" sldId="1649"/>
        </pc:sldMkLst>
      </pc:sldChg>
      <pc:sldChg chg="del">
        <pc:chgData name="Daniela Franschman" userId="df222784-e45e-4059-9d63-d4d25c6f8ea6" providerId="ADAL" clId="{F2589CA0-DA01-4F4C-BC71-723AA3EC8D02}" dt="2021-06-29T12:45:05.830" v="3" actId="47"/>
        <pc:sldMkLst>
          <pc:docMk/>
          <pc:sldMk cId="2788941294" sldId="838840391"/>
        </pc:sldMkLst>
      </pc:sldChg>
      <pc:sldChg chg="add ord">
        <pc:chgData name="Daniela Franschman" userId="df222784-e45e-4059-9d63-d4d25c6f8ea6" providerId="ADAL" clId="{F2589CA0-DA01-4F4C-BC71-723AA3EC8D02}" dt="2021-06-29T12:44:58.906" v="2"/>
        <pc:sldMkLst>
          <pc:docMk/>
          <pc:sldMk cId="3457287951" sldId="838840392"/>
        </pc:sldMkLst>
      </pc:sldChg>
      <pc:sldMasterChg chg="delSldLayout">
        <pc:chgData name="Daniela Franschman" userId="df222784-e45e-4059-9d63-d4d25c6f8ea6" providerId="ADAL" clId="{F2589CA0-DA01-4F4C-BC71-723AA3EC8D02}" dt="2021-06-29T12:46:04.254" v="7" actId="47"/>
        <pc:sldMasterMkLst>
          <pc:docMk/>
          <pc:sldMasterMk cId="1269562786" sldId="2147484055"/>
        </pc:sldMasterMkLst>
        <pc:sldLayoutChg chg="del">
          <pc:chgData name="Daniela Franschman" userId="df222784-e45e-4059-9d63-d4d25c6f8ea6" providerId="ADAL" clId="{F2589CA0-DA01-4F4C-BC71-723AA3EC8D02}" dt="2021-06-29T12:46:04.254" v="7" actId="47"/>
          <pc:sldLayoutMkLst>
            <pc:docMk/>
            <pc:sldMasterMk cId="1269562786" sldId="2147484055"/>
            <pc:sldLayoutMk cId="699799313" sldId="2147484081"/>
          </pc:sldLayoutMkLst>
        </pc:sldLayoutChg>
        <pc:sldLayoutChg chg="del">
          <pc:chgData name="Daniela Franschman" userId="df222784-e45e-4059-9d63-d4d25c6f8ea6" providerId="ADAL" clId="{F2589CA0-DA01-4F4C-BC71-723AA3EC8D02}" dt="2021-06-29T12:45:46.480" v="5" actId="47"/>
          <pc:sldLayoutMkLst>
            <pc:docMk/>
            <pc:sldMasterMk cId="1269562786" sldId="2147484055"/>
            <pc:sldLayoutMk cId="996761601" sldId="2147484082"/>
          </pc:sldLayoutMkLst>
        </pc:sldLayoutChg>
      </pc:sldMasterChg>
    </pc:docChg>
  </pc:docChgLst>
  <pc:docChgLst>
    <pc:chgData name="Daniela Franschman" userId="df222784-e45e-4059-9d63-d4d25c6f8ea6" providerId="ADAL" clId="{2806079E-C071-47AF-A55A-7B93C32E07E1}"/>
    <pc:docChg chg="addSld delSld modSld">
      <pc:chgData name="Daniela Franschman" userId="df222784-e45e-4059-9d63-d4d25c6f8ea6" providerId="ADAL" clId="{2806079E-C071-47AF-A55A-7B93C32E07E1}" dt="2021-05-27T17:32:58.930" v="3" actId="47"/>
      <pc:docMkLst>
        <pc:docMk/>
      </pc:docMkLst>
      <pc:sldChg chg="del">
        <pc:chgData name="Daniela Franschman" userId="df222784-e45e-4059-9d63-d4d25c6f8ea6" providerId="ADAL" clId="{2806079E-C071-47AF-A55A-7B93C32E07E1}" dt="2021-05-27T17:32:58.930" v="3" actId="47"/>
        <pc:sldMkLst>
          <pc:docMk/>
          <pc:sldMk cId="256852229" sldId="1641"/>
        </pc:sldMkLst>
      </pc:sldChg>
      <pc:sldChg chg="del">
        <pc:chgData name="Daniela Franschman" userId="df222784-e45e-4059-9d63-d4d25c6f8ea6" providerId="ADAL" clId="{2806079E-C071-47AF-A55A-7B93C32E07E1}" dt="2021-05-27T17:30:53.316" v="1" actId="47"/>
        <pc:sldMkLst>
          <pc:docMk/>
          <pc:sldMk cId="1020013511" sldId="1646"/>
        </pc:sldMkLst>
      </pc:sldChg>
      <pc:sldChg chg="add">
        <pc:chgData name="Daniela Franschman" userId="df222784-e45e-4059-9d63-d4d25c6f8ea6" providerId="ADAL" clId="{2806079E-C071-47AF-A55A-7B93C32E07E1}" dt="2021-05-27T17:30:48.361" v="0"/>
        <pc:sldMkLst>
          <pc:docMk/>
          <pc:sldMk cId="3988508023" sldId="1649"/>
        </pc:sldMkLst>
      </pc:sldChg>
      <pc:sldChg chg="add">
        <pc:chgData name="Daniela Franschman" userId="df222784-e45e-4059-9d63-d4d25c6f8ea6" providerId="ADAL" clId="{2806079E-C071-47AF-A55A-7B93C32E07E1}" dt="2021-05-27T17:32:54.312" v="2"/>
        <pc:sldMkLst>
          <pc:docMk/>
          <pc:sldMk cId="2788941294" sldId="838840391"/>
        </pc:sldMkLst>
      </pc:sldChg>
    </pc:docChg>
  </pc:docChgLst>
  <pc:docChgLst>
    <pc:chgData name="Daniela Franschman" userId="df222784-e45e-4059-9d63-d4d25c6f8ea6" providerId="ADAL" clId="{19416297-BDBC-4E9B-884D-B9B5F0B62DC6}"/>
    <pc:docChg chg="addSld delSld modSld">
      <pc:chgData name="Daniela Franschman" userId="df222784-e45e-4059-9d63-d4d25c6f8ea6" providerId="ADAL" clId="{19416297-BDBC-4E9B-884D-B9B5F0B62DC6}" dt="2020-07-09T11:45:03.270" v="1" actId="2696"/>
      <pc:docMkLst>
        <pc:docMk/>
      </pc:docMkLst>
      <pc:sldChg chg="add">
        <pc:chgData name="Daniela Franschman" userId="df222784-e45e-4059-9d63-d4d25c6f8ea6" providerId="ADAL" clId="{19416297-BDBC-4E9B-884D-B9B5F0B62DC6}" dt="2020-07-09T11:44:50.642" v="0"/>
        <pc:sldMkLst>
          <pc:docMk/>
          <pc:sldMk cId="2011301579" sldId="317"/>
        </pc:sldMkLst>
      </pc:sldChg>
    </pc:docChg>
  </pc:docChgLst>
  <pc:docChgLst>
    <pc:chgData name="Daniela Franschman" userId="df222784-e45e-4059-9d63-d4d25c6f8ea6" providerId="ADAL" clId="{96E1B715-5662-4B8F-B544-333593301309}"/>
    <pc:docChg chg="addSld delSld modSld">
      <pc:chgData name="Daniela Franschman" userId="df222784-e45e-4059-9d63-d4d25c6f8ea6" providerId="ADAL" clId="{96E1B715-5662-4B8F-B544-333593301309}" dt="2021-09-30T17:58:44.403" v="3" actId="47"/>
      <pc:docMkLst>
        <pc:docMk/>
      </pc:docMkLst>
      <pc:sldChg chg="add del setBg">
        <pc:chgData name="Daniela Franschman" userId="df222784-e45e-4059-9d63-d4d25c6f8ea6" providerId="ADAL" clId="{96E1B715-5662-4B8F-B544-333593301309}" dt="2021-09-30T17:58:26.301" v="1" actId="47"/>
        <pc:sldMkLst>
          <pc:docMk/>
          <pc:sldMk cId="3157241415" sldId="312"/>
        </pc:sldMkLst>
      </pc:sldChg>
      <pc:sldChg chg="del">
        <pc:chgData name="Daniela Franschman" userId="df222784-e45e-4059-9d63-d4d25c6f8ea6" providerId="ADAL" clId="{96E1B715-5662-4B8F-B544-333593301309}" dt="2021-09-30T17:58:44.403" v="3" actId="47"/>
        <pc:sldMkLst>
          <pc:docMk/>
          <pc:sldMk cId="3988508023" sldId="1649"/>
        </pc:sldMkLst>
      </pc:sldChg>
      <pc:sldChg chg="add">
        <pc:chgData name="Daniela Franschman" userId="df222784-e45e-4059-9d63-d4d25c6f8ea6" providerId="ADAL" clId="{96E1B715-5662-4B8F-B544-333593301309}" dt="2021-09-30T17:58:37.674" v="2"/>
        <pc:sldMkLst>
          <pc:docMk/>
          <pc:sldMk cId="2505232675" sldId="838840393"/>
        </pc:sldMkLst>
      </pc:sldChg>
    </pc:docChg>
  </pc:docChgLst>
  <pc:docChgLst>
    <pc:chgData name="Daniela Franschman" userId="df222784-e45e-4059-9d63-d4d25c6f8ea6" providerId="ADAL" clId="{B8AE4E07-AFAC-49AC-BFB4-0EDB1F9FE61B}"/>
    <pc:docChg chg="custSel modSld">
      <pc:chgData name="Daniela Franschman" userId="df222784-e45e-4059-9d63-d4d25c6f8ea6" providerId="ADAL" clId="{B8AE4E07-AFAC-49AC-BFB4-0EDB1F9FE61B}" dt="2021-10-20T16:40:39.843" v="1" actId="478"/>
      <pc:docMkLst>
        <pc:docMk/>
      </pc:docMkLst>
      <pc:sldChg chg="addSp delSp modSp mod">
        <pc:chgData name="Daniela Franschman" userId="df222784-e45e-4059-9d63-d4d25c6f8ea6" providerId="ADAL" clId="{B8AE4E07-AFAC-49AC-BFB4-0EDB1F9FE61B}" dt="2021-10-20T16:40:39.843" v="1" actId="478"/>
        <pc:sldMkLst>
          <pc:docMk/>
          <pc:sldMk cId="853920095" sldId="1572"/>
        </pc:sldMkLst>
        <pc:graphicFrameChg chg="add del mod">
          <ac:chgData name="Daniela Franschman" userId="df222784-e45e-4059-9d63-d4d25c6f8ea6" providerId="ADAL" clId="{B8AE4E07-AFAC-49AC-BFB4-0EDB1F9FE61B}" dt="2021-10-20T16:40:39.843" v="1" actId="478"/>
          <ac:graphicFrameMkLst>
            <pc:docMk/>
            <pc:sldMk cId="853920095" sldId="1572"/>
            <ac:graphicFrameMk id="3" creationId="{51D64DE1-8573-4B2E-81F8-E563693E02EF}"/>
          </ac:graphicFrameMkLst>
        </pc:graphicFrameChg>
      </pc:sldChg>
    </pc:docChg>
  </pc:docChgLst>
  <pc:docChgLst>
    <pc:chgData name="Daniela Franschman" userId="S::daniela.franschman@bayer.com::df222784-e45e-4059-9d63-d4d25c6f8ea6" providerId="AD" clId="Web-{75E6324A-8AFD-4136-AB5F-D5C563FD66CC}"/>
    <pc:docChg chg="modSld">
      <pc:chgData name="Daniela Franschman" userId="S::daniela.franschman@bayer.com::df222784-e45e-4059-9d63-d4d25c6f8ea6" providerId="AD" clId="Web-{75E6324A-8AFD-4136-AB5F-D5C563FD66CC}" dt="2021-12-03T16:06:46.109" v="10" actId="1076"/>
      <pc:docMkLst>
        <pc:docMk/>
      </pc:docMkLst>
      <pc:sldChg chg="addSp delSp modSp">
        <pc:chgData name="Daniela Franschman" userId="S::daniela.franschman@bayer.com::df222784-e45e-4059-9d63-d4d25c6f8ea6" providerId="AD" clId="Web-{75E6324A-8AFD-4136-AB5F-D5C563FD66CC}" dt="2021-12-03T16:06:46.109" v="10" actId="1076"/>
        <pc:sldMkLst>
          <pc:docMk/>
          <pc:sldMk cId="2505232675" sldId="838840393"/>
        </pc:sldMkLst>
        <pc:spChg chg="mod">
          <ac:chgData name="Daniela Franschman" userId="S::daniela.franschman@bayer.com::df222784-e45e-4059-9d63-d4d25c6f8ea6" providerId="AD" clId="Web-{75E6324A-8AFD-4136-AB5F-D5C563FD66CC}" dt="2021-12-03T16:06:24.795" v="5" actId="20577"/>
          <ac:spMkLst>
            <pc:docMk/>
            <pc:sldMk cId="2505232675" sldId="838840393"/>
            <ac:spMk id="52" creationId="{63517398-210D-413F-8B92-9C811010880A}"/>
          </ac:spMkLst>
        </pc:spChg>
        <pc:spChg chg="mod">
          <ac:chgData name="Daniela Franschman" userId="S::daniela.franschman@bayer.com::df222784-e45e-4059-9d63-d4d25c6f8ea6" providerId="AD" clId="Web-{75E6324A-8AFD-4136-AB5F-D5C563FD66CC}" dt="2021-12-03T16:06:43.702" v="9" actId="20577"/>
          <ac:spMkLst>
            <pc:docMk/>
            <pc:sldMk cId="2505232675" sldId="838840393"/>
            <ac:spMk id="59" creationId="{F9822A57-BCCF-47AA-B8A0-554AC0CDD104}"/>
          </ac:spMkLst>
        </pc:spChg>
        <pc:picChg chg="del">
          <ac:chgData name="Daniela Franschman" userId="S::daniela.franschman@bayer.com::df222784-e45e-4059-9d63-d4d25c6f8ea6" providerId="AD" clId="Web-{75E6324A-8AFD-4136-AB5F-D5C563FD66CC}" dt="2021-12-03T16:05:56.154" v="0"/>
          <ac:picMkLst>
            <pc:docMk/>
            <pc:sldMk cId="2505232675" sldId="838840393"/>
            <ac:picMk id="6" creationId="{E4DA49C9-E081-4B5A-B44E-8CFDE50B4B80}"/>
          </ac:picMkLst>
        </pc:picChg>
        <pc:picChg chg="add mod">
          <ac:chgData name="Daniela Franschman" userId="S::daniela.franschman@bayer.com::df222784-e45e-4059-9d63-d4d25c6f8ea6" providerId="AD" clId="Web-{75E6324A-8AFD-4136-AB5F-D5C563FD66CC}" dt="2021-12-03T16:06:27.280" v="6" actId="1076"/>
          <ac:picMkLst>
            <pc:docMk/>
            <pc:sldMk cId="2505232675" sldId="838840393"/>
            <ac:picMk id="19" creationId="{643D70BF-7FCF-4B54-B965-8EB0061B0212}"/>
          </ac:picMkLst>
        </pc:picChg>
        <pc:picChg chg="mod">
          <ac:chgData name="Daniela Franschman" userId="S::daniela.franschman@bayer.com::df222784-e45e-4059-9d63-d4d25c6f8ea6" providerId="AD" clId="Web-{75E6324A-8AFD-4136-AB5F-D5C563FD66CC}" dt="2021-12-03T16:06:46.109" v="10" actId="1076"/>
          <ac:picMkLst>
            <pc:docMk/>
            <pc:sldMk cId="2505232675" sldId="838840393"/>
            <ac:picMk id="53" creationId="{05B74301-74C7-4E14-B0ED-83842DCD78C9}"/>
          </ac:picMkLst>
        </pc:picChg>
      </pc:sldChg>
    </pc:docChg>
  </pc:docChgLst>
  <pc:docChgLst>
    <pc:chgData name="Daniela Franschman" userId="df222784-e45e-4059-9d63-d4d25c6f8ea6" providerId="ADAL" clId="{4269AB78-DC87-4AD0-9255-05D8441067A8}"/>
    <pc:docChg chg="modSld">
      <pc:chgData name="Daniela Franschman" userId="df222784-e45e-4059-9d63-d4d25c6f8ea6" providerId="ADAL" clId="{4269AB78-DC87-4AD0-9255-05D8441067A8}" dt="2020-08-13T19:57:21.184" v="0" actId="6549"/>
      <pc:docMkLst>
        <pc:docMk/>
      </pc:docMkLst>
      <pc:sldChg chg="modSp">
        <pc:chgData name="Daniela Franschman" userId="df222784-e45e-4059-9d63-d4d25c6f8ea6" providerId="ADAL" clId="{4269AB78-DC87-4AD0-9255-05D8441067A8}" dt="2020-08-13T19:57:21.184" v="0" actId="6549"/>
        <pc:sldMkLst>
          <pc:docMk/>
          <pc:sldMk cId="2011301579" sldId="317"/>
        </pc:sldMkLst>
        <pc:spChg chg="mod">
          <ac:chgData name="Daniela Franschman" userId="df222784-e45e-4059-9d63-d4d25c6f8ea6" providerId="ADAL" clId="{4269AB78-DC87-4AD0-9255-05D8441067A8}" dt="2020-08-13T19:57:21.184" v="0" actId="6549"/>
          <ac:spMkLst>
            <pc:docMk/>
            <pc:sldMk cId="2011301579" sldId="317"/>
            <ac:spMk id="23" creationId="{547F1CAD-B9B3-4A95-B13C-E605320B420E}"/>
          </ac:spMkLst>
        </pc:spChg>
      </pc:sldChg>
    </pc:docChg>
  </pc:docChgLst>
  <pc:docChgLst>
    <pc:chgData name="Daniela Franschman" userId="df222784-e45e-4059-9d63-d4d25c6f8ea6" providerId="ADAL" clId="{9089A983-75EF-4BAF-8FDD-9673676A6D8D}"/>
    <pc:docChg chg="undo custSel modSld">
      <pc:chgData name="Daniela Franschman" userId="df222784-e45e-4059-9d63-d4d25c6f8ea6" providerId="ADAL" clId="{9089A983-75EF-4BAF-8FDD-9673676A6D8D}" dt="2021-10-15T17:36:06.741" v="71" actId="20577"/>
      <pc:docMkLst>
        <pc:docMk/>
      </pc:docMkLst>
      <pc:sldChg chg="modSp mod">
        <pc:chgData name="Daniela Franschman" userId="df222784-e45e-4059-9d63-d4d25c6f8ea6" providerId="ADAL" clId="{9089A983-75EF-4BAF-8FDD-9673676A6D8D}" dt="2021-10-15T17:36:06.741" v="71" actId="20577"/>
        <pc:sldMkLst>
          <pc:docMk/>
          <pc:sldMk cId="1169470337" sldId="1625"/>
        </pc:sldMkLst>
        <pc:spChg chg="mod">
          <ac:chgData name="Daniela Franschman" userId="df222784-e45e-4059-9d63-d4d25c6f8ea6" providerId="ADAL" clId="{9089A983-75EF-4BAF-8FDD-9673676A6D8D}" dt="2021-10-15T17:36:06.741" v="71" actId="20577"/>
          <ac:spMkLst>
            <pc:docMk/>
            <pc:sldMk cId="1169470337" sldId="1625"/>
            <ac:spMk id="2" creationId="{CEA55449-8289-4EB4-9EBA-D5FB5A7EA343}"/>
          </ac:spMkLst>
        </pc:spChg>
      </pc:sldChg>
    </pc:docChg>
  </pc:docChgLst>
  <pc:docChgLst>
    <pc:chgData name="Daniela Franschman" userId="df222784-e45e-4059-9d63-d4d25c6f8ea6" providerId="ADAL" clId="{828B6229-8808-446E-9529-3A078AEC382D}"/>
    <pc:docChg chg="custSel modSld">
      <pc:chgData name="Daniela Franschman" userId="df222784-e45e-4059-9d63-d4d25c6f8ea6" providerId="ADAL" clId="{828B6229-8808-446E-9529-3A078AEC382D}" dt="2022-11-02T18:23:29.127" v="12" actId="1076"/>
      <pc:docMkLst>
        <pc:docMk/>
      </pc:docMkLst>
      <pc:sldChg chg="addSp delSp modSp mod">
        <pc:chgData name="Daniela Franschman" userId="df222784-e45e-4059-9d63-d4d25c6f8ea6" providerId="ADAL" clId="{828B6229-8808-446E-9529-3A078AEC382D}" dt="2022-11-02T18:23:29.127" v="12" actId="1076"/>
        <pc:sldMkLst>
          <pc:docMk/>
          <pc:sldMk cId="2505232675" sldId="838840393"/>
        </pc:sldMkLst>
        <pc:spChg chg="topLvl">
          <ac:chgData name="Daniela Franschman" userId="df222784-e45e-4059-9d63-d4d25c6f8ea6" providerId="ADAL" clId="{828B6229-8808-446E-9529-3A078AEC382D}" dt="2022-11-02T18:22:59.657" v="0" actId="478"/>
          <ac:spMkLst>
            <pc:docMk/>
            <pc:sldMk cId="2505232675" sldId="838840393"/>
            <ac:spMk id="96" creationId="{488568EF-E5A9-4843-8B6D-C7E24C006765}"/>
          </ac:spMkLst>
        </pc:spChg>
        <pc:grpChg chg="del">
          <ac:chgData name="Daniela Franschman" userId="df222784-e45e-4059-9d63-d4d25c6f8ea6" providerId="ADAL" clId="{828B6229-8808-446E-9529-3A078AEC382D}" dt="2022-11-02T18:22:59.657" v="0" actId="478"/>
          <ac:grpSpMkLst>
            <pc:docMk/>
            <pc:sldMk cId="2505232675" sldId="838840393"/>
            <ac:grpSpMk id="94" creationId="{D9974487-CFCA-49D3-B736-A656ADDB45D8}"/>
          </ac:grpSpMkLst>
        </pc:grpChg>
        <pc:picChg chg="add mod modCrop">
          <ac:chgData name="Daniela Franschman" userId="df222784-e45e-4059-9d63-d4d25c6f8ea6" providerId="ADAL" clId="{828B6229-8808-446E-9529-3A078AEC382D}" dt="2022-11-02T18:23:29.127" v="12" actId="1076"/>
          <ac:picMkLst>
            <pc:docMk/>
            <pc:sldMk cId="2505232675" sldId="838840393"/>
            <ac:picMk id="20" creationId="{25311328-B2CA-48FC-8721-8D50C8CE9305}"/>
          </ac:picMkLst>
        </pc:picChg>
        <pc:picChg chg="del topLvl">
          <ac:chgData name="Daniela Franschman" userId="df222784-e45e-4059-9d63-d4d25c6f8ea6" providerId="ADAL" clId="{828B6229-8808-446E-9529-3A078AEC382D}" dt="2022-11-02T18:22:59.657" v="0" actId="478"/>
          <ac:picMkLst>
            <pc:docMk/>
            <pc:sldMk cId="2505232675" sldId="838840393"/>
            <ac:picMk id="97" creationId="{B215943B-5867-424B-A875-2E05A534973A}"/>
          </ac:picMkLst>
        </pc:picChg>
      </pc:sldChg>
    </pc:docChg>
  </pc:docChgLst>
  <pc:docChgLst>
    <pc:chgData name="Daniela Franschman" userId="df222784-e45e-4059-9d63-d4d25c6f8ea6" providerId="ADAL" clId="{39466D1A-D092-4E92-A3F5-E8028780DABC}"/>
    <pc:docChg chg="addSld delSld modSld">
      <pc:chgData name="Daniela Franschman" userId="df222784-e45e-4059-9d63-d4d25c6f8ea6" providerId="ADAL" clId="{39466D1A-D092-4E92-A3F5-E8028780DABC}" dt="2021-08-30T13:53:42.341" v="1" actId="47"/>
      <pc:docMkLst>
        <pc:docMk/>
      </pc:docMkLst>
      <pc:sldChg chg="del">
        <pc:chgData name="Daniela Franschman" userId="df222784-e45e-4059-9d63-d4d25c6f8ea6" providerId="ADAL" clId="{39466D1A-D092-4E92-A3F5-E8028780DABC}" dt="2021-08-30T13:53:42.341" v="1" actId="47"/>
        <pc:sldMkLst>
          <pc:docMk/>
          <pc:sldMk cId="1020013511" sldId="1646"/>
        </pc:sldMkLst>
      </pc:sldChg>
      <pc:sldChg chg="add">
        <pc:chgData name="Daniela Franschman" userId="df222784-e45e-4059-9d63-d4d25c6f8ea6" providerId="ADAL" clId="{39466D1A-D092-4E92-A3F5-E8028780DABC}" dt="2021-08-30T13:53:35.925" v="0"/>
        <pc:sldMkLst>
          <pc:docMk/>
          <pc:sldMk cId="3988508023" sldId="164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Header Placeholder 1"/>
          <p:cNvSpPr>
            <a:spLocks noGrp="1"/>
          </p:cNvSpPr>
          <p:nvPr>
            <p:ph type="hdr" sz="quarter"/>
          </p:nvPr>
        </p:nvSpPr>
        <p:spPr bwMode="gray">
          <a:xfrm>
            <a:off x="182216" y="176715"/>
            <a:ext cx="5983605" cy="17856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700"/>
            </a:lvl1pPr>
            <a:lvl2pPr marL="4563" indent="0">
              <a:defRPr sz="700"/>
            </a:lvl2pPr>
            <a:lvl3pPr marL="0" indent="0">
              <a:defRPr sz="700"/>
            </a:lvl3pPr>
            <a:lvl4pPr marL="4563" indent="0">
              <a:defRPr sz="700"/>
            </a:lvl4pPr>
            <a:lvl5pPr marL="0" indent="0">
              <a:defRPr sz="700"/>
            </a:lvl5pPr>
            <a:lvl6pPr marL="4563" indent="0">
              <a:defRPr sz="700"/>
            </a:lvl6pPr>
            <a:lvl7pPr marL="0" indent="0">
              <a:defRPr sz="700"/>
            </a:lvl7pPr>
            <a:lvl8pPr marL="4563" indent="0">
              <a:defRPr sz="700"/>
            </a:lvl8pPr>
            <a:lvl9pPr marL="0" indent="0">
              <a:defRPr sz="700"/>
            </a:lvl9pPr>
          </a:lstStyle>
          <a:p>
            <a:endParaRPr lang="en-US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quarter" idx="1"/>
          </p:nvPr>
        </p:nvSpPr>
        <p:spPr bwMode="gray">
          <a:xfrm>
            <a:off x="6216864" y="10247862"/>
            <a:ext cx="492259" cy="17856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700">
                <a:noFill/>
              </a:defRPr>
            </a:lvl1pPr>
            <a:lvl2pPr marL="0" indent="0">
              <a:defRPr sz="700">
                <a:noFill/>
              </a:defRPr>
            </a:lvl2pPr>
            <a:lvl3pPr marL="0" indent="0" algn="l">
              <a:defRPr sz="700">
                <a:noFill/>
              </a:defRPr>
            </a:lvl3pPr>
            <a:lvl4pPr marL="0" indent="0">
              <a:defRPr sz="700">
                <a:noFill/>
              </a:defRPr>
            </a:lvl4pPr>
            <a:lvl5pPr marL="0" indent="0">
              <a:defRPr sz="700">
                <a:noFill/>
              </a:defRPr>
            </a:lvl5pPr>
            <a:lvl6pPr marL="0" indent="0">
              <a:defRPr sz="700">
                <a:noFill/>
              </a:defRPr>
            </a:lvl6pPr>
            <a:lvl7pPr marL="0" indent="0">
              <a:defRPr sz="700">
                <a:noFill/>
              </a:defRPr>
            </a:lvl7pPr>
            <a:lvl8pPr marL="0" indent="0">
              <a:defRPr sz="700">
                <a:noFill/>
              </a:defRPr>
            </a:lvl8pPr>
            <a:lvl9pPr marL="0" indent="0">
              <a:defRPr sz="700">
                <a:noFill/>
              </a:defRPr>
            </a:lvl9pPr>
          </a:lstStyle>
          <a:p>
            <a:fld id="{D4C110CA-FC68-43DA-BD62-0A387A11A067}" type="datetimeFigureOut">
              <a:rPr lang="en-US" smtClean="0"/>
              <a:pPr/>
              <a:t>11/2/2022</a:t>
            </a:fld>
            <a:endParaRPr lang="en-US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2"/>
          </p:nvPr>
        </p:nvSpPr>
        <p:spPr bwMode="gray">
          <a:xfrm>
            <a:off x="494926" y="10247862"/>
            <a:ext cx="5567925" cy="17856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700"/>
            </a:lvl1pPr>
            <a:lvl2pPr marL="4563" indent="0">
              <a:defRPr sz="700">
                <a:solidFill>
                  <a:schemeClr val="tx1"/>
                </a:solidFill>
              </a:defRPr>
            </a:lvl2pPr>
            <a:lvl3pPr marL="0" indent="0">
              <a:defRPr sz="700"/>
            </a:lvl3pPr>
            <a:lvl4pPr marL="4563" indent="0">
              <a:defRPr sz="700"/>
            </a:lvl4pPr>
            <a:lvl5pPr marL="0" indent="0">
              <a:defRPr sz="700"/>
            </a:lvl5pPr>
            <a:lvl6pPr marL="4563" indent="0">
              <a:defRPr sz="700"/>
            </a:lvl6pPr>
            <a:lvl7pPr marL="0" indent="0">
              <a:defRPr sz="700"/>
            </a:lvl7pPr>
            <a:lvl8pPr marL="4563" indent="0">
              <a:defRPr sz="700"/>
            </a:lvl8pPr>
            <a:lvl9pPr marL="0" indent="0">
              <a:defRPr sz="700"/>
            </a:lvl9pPr>
          </a:lstStyle>
          <a:p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3"/>
          </p:nvPr>
        </p:nvSpPr>
        <p:spPr bwMode="gray">
          <a:xfrm>
            <a:off x="175703" y="10247862"/>
            <a:ext cx="190528" cy="17856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700"/>
            </a:lvl1pPr>
            <a:lvl2pPr marL="0" indent="0">
              <a:defRPr sz="700"/>
            </a:lvl2pPr>
            <a:lvl3pPr marL="0" indent="0">
              <a:defRPr sz="700"/>
            </a:lvl3pPr>
            <a:lvl4pPr marL="0" indent="0">
              <a:defRPr sz="700"/>
            </a:lvl4pPr>
            <a:lvl5pPr marL="0" indent="0">
              <a:defRPr sz="700"/>
            </a:lvl5pPr>
            <a:lvl6pPr marL="0" indent="0">
              <a:defRPr sz="700"/>
            </a:lvl6pPr>
            <a:lvl7pPr marL="0" indent="0">
              <a:defRPr sz="700"/>
            </a:lvl7pPr>
            <a:lvl8pPr marL="0" indent="0">
              <a:defRPr sz="700"/>
            </a:lvl8pPr>
            <a:lvl9pPr marL="0" indent="0">
              <a:defRPr sz="700"/>
            </a:lvl9pPr>
          </a:lstStyle>
          <a:p>
            <a:fld id="{32F3CE37-8989-471A-BC57-D3CAAD0383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2" descr="\\nas-mainz\Projekte_vertraulich\Bayer\17-0612_Fischer_CI-Redesign\vom Kunden\Bayer_Cross_2017_on-Screen_RGB_170630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344694" y="198300"/>
            <a:ext cx="364430" cy="39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5931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wmf"/><Relationship Id="rId1" Type="http://schemas.openxmlformats.org/officeDocument/2006/relationships/theme" Target="../theme/theme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153988" y="617538"/>
            <a:ext cx="3292475" cy="1852612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txBody>
          <a:bodyPr vert="horz" lIns="87598" tIns="43799" rIns="87598" bIns="4379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192788" y="2938490"/>
            <a:ext cx="6506513" cy="646503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Header Placeholder 1"/>
          <p:cNvSpPr>
            <a:spLocks noGrp="1"/>
          </p:cNvSpPr>
          <p:nvPr>
            <p:ph type="hdr" sz="quarter"/>
          </p:nvPr>
        </p:nvSpPr>
        <p:spPr bwMode="gray">
          <a:xfrm>
            <a:off x="199933" y="183269"/>
            <a:ext cx="5900408" cy="185193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700"/>
            </a:lvl1pPr>
            <a:lvl2pPr marL="4563" indent="0">
              <a:defRPr sz="700"/>
            </a:lvl2pPr>
            <a:lvl3pPr marL="0" indent="0">
              <a:defRPr sz="700"/>
            </a:lvl3pPr>
            <a:lvl4pPr marL="4563" indent="0">
              <a:defRPr sz="700"/>
            </a:lvl4pPr>
            <a:lvl5pPr marL="0" indent="0">
              <a:defRPr sz="700"/>
            </a:lvl5pPr>
            <a:lvl6pPr marL="4563" indent="0">
              <a:defRPr sz="700"/>
            </a:lvl6pPr>
            <a:lvl7pPr marL="0" indent="0">
              <a:defRPr sz="700"/>
            </a:lvl7pPr>
            <a:lvl8pPr marL="4563" indent="0">
              <a:defRPr sz="700"/>
            </a:lvl8pPr>
            <a:lvl9pPr marL="0" indent="0">
              <a:defRPr sz="700"/>
            </a:lvl9pPr>
          </a:lstStyle>
          <a:p>
            <a:endParaRPr lang="en-US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quarter" idx="1"/>
          </p:nvPr>
        </p:nvSpPr>
        <p:spPr bwMode="gray">
          <a:xfrm>
            <a:off x="6157508" y="9658526"/>
            <a:ext cx="540250" cy="18519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700">
                <a:noFill/>
              </a:defRPr>
            </a:lvl1pPr>
            <a:lvl2pPr marL="0" indent="0">
              <a:defRPr sz="700">
                <a:noFill/>
              </a:defRPr>
            </a:lvl2pPr>
            <a:lvl3pPr marL="0" indent="0" algn="l">
              <a:defRPr sz="700">
                <a:noFill/>
              </a:defRPr>
            </a:lvl3pPr>
            <a:lvl4pPr marL="0" indent="0">
              <a:defRPr sz="700">
                <a:noFill/>
              </a:defRPr>
            </a:lvl4pPr>
            <a:lvl5pPr marL="0" indent="0">
              <a:defRPr sz="700">
                <a:noFill/>
              </a:defRPr>
            </a:lvl5pPr>
            <a:lvl6pPr marL="0" indent="0">
              <a:defRPr sz="700">
                <a:noFill/>
              </a:defRPr>
            </a:lvl6pPr>
            <a:lvl7pPr marL="0" indent="0">
              <a:defRPr sz="700">
                <a:noFill/>
              </a:defRPr>
            </a:lvl7pPr>
            <a:lvl8pPr marL="0" indent="0">
              <a:defRPr sz="700">
                <a:noFill/>
              </a:defRPr>
            </a:lvl8pPr>
            <a:lvl9pPr marL="0" indent="0">
              <a:defRPr sz="700">
                <a:noFill/>
              </a:defRPr>
            </a:lvl9pPr>
          </a:lstStyle>
          <a:p>
            <a:fld id="{D4C110CA-FC68-43DA-BD62-0A387A11A067}" type="datetimeFigureOut">
              <a:rPr lang="en-US" smtClean="0"/>
              <a:pPr/>
              <a:t>11/2/2022</a:t>
            </a:fld>
            <a:endParaRPr lang="en-US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4"/>
          </p:nvPr>
        </p:nvSpPr>
        <p:spPr bwMode="gray">
          <a:xfrm>
            <a:off x="547782" y="9658526"/>
            <a:ext cx="5465661" cy="18519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700"/>
            </a:lvl1pPr>
            <a:lvl2pPr marL="4563" indent="0">
              <a:defRPr sz="700">
                <a:solidFill>
                  <a:schemeClr val="tx1"/>
                </a:solidFill>
              </a:defRPr>
            </a:lvl2pPr>
            <a:lvl3pPr marL="0" indent="0">
              <a:defRPr sz="700"/>
            </a:lvl3pPr>
            <a:lvl4pPr marL="4563" indent="0">
              <a:defRPr sz="700"/>
            </a:lvl4pPr>
            <a:lvl5pPr marL="0" indent="0">
              <a:defRPr sz="700"/>
            </a:lvl5pPr>
            <a:lvl6pPr marL="4563" indent="0">
              <a:defRPr sz="700"/>
            </a:lvl6pPr>
            <a:lvl7pPr marL="0" indent="0">
              <a:defRPr sz="700"/>
            </a:lvl7pPr>
            <a:lvl8pPr marL="4563" indent="0">
              <a:defRPr sz="700"/>
            </a:lvl8pPr>
            <a:lvl9pPr marL="0" indent="0">
              <a:defRPr sz="700"/>
            </a:lvl9pPr>
          </a:lstStyle>
          <a:p>
            <a:endParaRPr lang="en-US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5"/>
          </p:nvPr>
        </p:nvSpPr>
        <p:spPr bwMode="gray">
          <a:xfrm>
            <a:off x="192834" y="9658526"/>
            <a:ext cx="208896" cy="18519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700"/>
            </a:lvl1pPr>
            <a:lvl2pPr marL="0" indent="0">
              <a:defRPr sz="700"/>
            </a:lvl2pPr>
            <a:lvl3pPr marL="0" indent="0">
              <a:defRPr sz="700"/>
            </a:lvl3pPr>
            <a:lvl4pPr marL="0" indent="0">
              <a:defRPr sz="700"/>
            </a:lvl4pPr>
            <a:lvl5pPr marL="0" indent="0">
              <a:defRPr sz="700"/>
            </a:lvl5pPr>
            <a:lvl6pPr marL="0" indent="0">
              <a:defRPr sz="700"/>
            </a:lvl6pPr>
            <a:lvl7pPr marL="0" indent="0">
              <a:defRPr sz="700"/>
            </a:lvl7pPr>
            <a:lvl8pPr marL="0" indent="0">
              <a:defRPr sz="700"/>
            </a:lvl8pPr>
            <a:lvl9pPr marL="0" indent="0">
              <a:defRPr sz="700"/>
            </a:lvl9pPr>
          </a:lstStyle>
          <a:p>
            <a:fld id="{32F3CE37-8989-471A-BC57-D3CAAD0383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2" descr="\\nas-mainz\Projekte_vertraulich\Bayer\17-0612_Fischer_CI-Redesign\vom Kunden\Bayer_Cross_2017_on-Screen_RGB_170630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297893" y="205655"/>
            <a:ext cx="399865" cy="411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774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18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44000" indent="-144000" algn="l" defTabSz="914400" rtl="0" eaLnBrk="1" latinLnBrk="0" hangingPunct="1">
      <a:spcBef>
        <a:spcPts val="300"/>
      </a:spcBef>
      <a:buFontTx/>
      <a:buBlip>
        <a:blip r:embed="rId3"/>
      </a:buBlip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288000" indent="-144000" algn="l" defTabSz="914400" rtl="0" eaLnBrk="1" latinLnBrk="0" hangingPunct="1">
      <a:spcBef>
        <a:spcPts val="300"/>
      </a:spcBef>
      <a:buFontTx/>
      <a:buBlip>
        <a:blip r:embed="rId4"/>
      </a:buBlip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432000" indent="-144000" algn="l" defTabSz="914400" rtl="0" eaLnBrk="1" latinLnBrk="0" hangingPunct="1">
      <a:spcBef>
        <a:spcPts val="300"/>
      </a:spcBef>
      <a:buFontTx/>
      <a:buBlip>
        <a:blip r:embed="rId5"/>
      </a:buBlip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576000" indent="-144000" algn="l" defTabSz="914400" rtl="0" eaLnBrk="1" latinLnBrk="0" hangingPunct="1">
      <a:spcBef>
        <a:spcPts val="300"/>
      </a:spcBef>
      <a:buFontTx/>
      <a:buBlip>
        <a:blip r:embed="rId6"/>
      </a:buBlip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576000" indent="-144000" algn="l" defTabSz="914400" rtl="0" eaLnBrk="1" latinLnBrk="0" hangingPunct="1">
      <a:spcBef>
        <a:spcPts val="300"/>
      </a:spcBef>
      <a:buFontTx/>
      <a:buBlip>
        <a:blip r:embed="rId6"/>
      </a:buBlip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576000" indent="-144000" algn="l" defTabSz="914400" rtl="0" eaLnBrk="1" latinLnBrk="0" hangingPunct="1">
      <a:spcBef>
        <a:spcPts val="300"/>
      </a:spcBef>
      <a:buFontTx/>
      <a:buBlip>
        <a:blip r:embed="rId6"/>
      </a:buBlip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576000" indent="-144000" algn="l" defTabSz="914400" rtl="0" eaLnBrk="1" latinLnBrk="0" hangingPunct="1">
      <a:spcBef>
        <a:spcPts val="300"/>
      </a:spcBef>
      <a:buFontTx/>
      <a:buBlip>
        <a:blip r:embed="rId6"/>
      </a:buBlip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576000" indent="-144000" algn="l" defTabSz="914400" rtl="0" eaLnBrk="1" latinLnBrk="0" hangingPunct="1">
      <a:spcBef>
        <a:spcPts val="300"/>
      </a:spcBef>
      <a:buFontTx/>
      <a:buBlip>
        <a:blip r:embed="rId6"/>
      </a:buBlip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21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88FA46-A572-434F-BE1D-6B4ED88124E8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12210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269875" y="269875"/>
            <a:ext cx="3130550" cy="1762125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985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4FE969-BD31-4A89-A4E4-52B92E81177C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A36A9F88-8382-49E9-B437-051B79694D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047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4FE969-BD31-4A89-A4E4-52B92E81177C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CC422B19-2E24-40A4-AE9B-101867AF58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9704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Team Notes:</a:t>
            </a:r>
          </a:p>
          <a:p>
            <a:endParaRPr lang="en-US" dirty="0"/>
          </a:p>
          <a:p>
            <a:r>
              <a:rPr lang="en-US" dirty="0"/>
              <a:t>Goal of this slide included – All of our questions that will prompt more discussion about services we offer.  Ex.  The Insights question will prompt PRR sharing how we have time to reach out to a vendor for valuable insights and can discuss the value of the report and how these insights are also incorporated into the creative designs, etc.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4FE969-BD31-4A89-A4E4-52B92E81177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177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21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88FA46-A572-434F-BE1D-6B4ED88124E8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12210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269875" y="269875"/>
            <a:ext cx="3130550" cy="1762125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474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BD2C90-BBA0-46EC-8B01-B5FB30F66FD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252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2400" y="615950"/>
            <a:ext cx="3295650" cy="1854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FE969-BD31-4A89-A4E4-52B92E81177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44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wm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0"/>
            <a:ext cx="1692000" cy="16910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09365" y="1732422"/>
            <a:ext cx="3620552" cy="592952"/>
          </a:xfrm>
        </p:spPr>
        <p:txBody>
          <a:bodyPr anchor="b"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</a:defRPr>
            </a:lvl2pPr>
            <a:lvl3pPr marL="0" indent="0" algn="l"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buNone/>
              <a:defRPr sz="2000">
                <a:solidFill>
                  <a:schemeClr val="bg1"/>
                </a:solidFill>
              </a:defRPr>
            </a:lvl4pPr>
            <a:lvl5pPr marL="0" indent="0" algn="l"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buNone/>
              <a:defRPr sz="2000">
                <a:solidFill>
                  <a:schemeClr val="bg1"/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79994EF1-F21E-4187-B18F-F61438D75102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r>
              <a:rPr lang="en-US"/>
              <a:t>//SSUS/Recruitment and Retention Overview of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fld id="{EEAD9179-7A6B-4268-BEB2-F3B8EB0611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">
          <a:xfrm>
            <a:off x="709560" y="2424948"/>
            <a:ext cx="3620357" cy="1440000"/>
          </a:xfrm>
        </p:spPr>
        <p:txBody>
          <a:bodyPr anchor="t"/>
          <a:lstStyle>
            <a:lvl1pPr>
              <a:defRPr sz="3200" i="1">
                <a:solidFill>
                  <a:schemeClr val="accent4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E7DB5C-15A7-4763-A498-7608598D843B}"/>
              </a:ext>
            </a:extLst>
          </p:cNvPr>
          <p:cNvSpPr txBox="1"/>
          <p:nvPr/>
        </p:nvSpPr>
        <p:spPr bwMode="black">
          <a:xfrm>
            <a:off x="1378683" y="4041068"/>
            <a:ext cx="480832" cy="179724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56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1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///////////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 bwMode="black">
          <a:xfrm>
            <a:off x="1414398" y="4262151"/>
            <a:ext cx="2915519" cy="1080000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4"/>
          </p:nvPr>
        </p:nvSpPr>
        <p:spPr bwMode="gray">
          <a:xfrm>
            <a:off x="4077841" y="0"/>
            <a:ext cx="8114953" cy="6858000"/>
          </a:xfrm>
          <a:custGeom>
            <a:avLst/>
            <a:gdLst>
              <a:gd name="connsiteX0" fmla="*/ 1341581 w 8112573"/>
              <a:gd name="connsiteY0" fmla="*/ 0 h 6858000"/>
              <a:gd name="connsiteX1" fmla="*/ 8112573 w 8112573"/>
              <a:gd name="connsiteY1" fmla="*/ 0 h 6858000"/>
              <a:gd name="connsiteX2" fmla="*/ 8112573 w 8112573"/>
              <a:gd name="connsiteY2" fmla="*/ 6858000 h 6858000"/>
              <a:gd name="connsiteX3" fmla="*/ 8112572 w 8112573"/>
              <a:gd name="connsiteY3" fmla="*/ 6858000 h 6858000"/>
              <a:gd name="connsiteX4" fmla="*/ 8112572 w 8112573"/>
              <a:gd name="connsiteY4" fmla="*/ 5739354 h 6858000"/>
              <a:gd name="connsiteX5" fmla="*/ 3275459 w 8112573"/>
              <a:gd name="connsiteY5" fmla="*/ 6858000 h 6858000"/>
              <a:gd name="connsiteX6" fmla="*/ 0 w 8112573"/>
              <a:gd name="connsiteY6" fmla="*/ 6858000 h 6858000"/>
              <a:gd name="connsiteX0" fmla="*/ 1341581 w 8112573"/>
              <a:gd name="connsiteY0" fmla="*/ 0 h 6858000"/>
              <a:gd name="connsiteX1" fmla="*/ 8112573 w 8112573"/>
              <a:gd name="connsiteY1" fmla="*/ 0 h 6858000"/>
              <a:gd name="connsiteX2" fmla="*/ 8112573 w 8112573"/>
              <a:gd name="connsiteY2" fmla="*/ 6858000 h 6858000"/>
              <a:gd name="connsiteX3" fmla="*/ 8112572 w 8112573"/>
              <a:gd name="connsiteY3" fmla="*/ 5739354 h 6858000"/>
              <a:gd name="connsiteX4" fmla="*/ 3275459 w 8112573"/>
              <a:gd name="connsiteY4" fmla="*/ 6858000 h 6858000"/>
              <a:gd name="connsiteX5" fmla="*/ 0 w 8112573"/>
              <a:gd name="connsiteY5" fmla="*/ 6858000 h 6858000"/>
              <a:gd name="connsiteX6" fmla="*/ 1341581 w 8112573"/>
              <a:gd name="connsiteY6" fmla="*/ 0 h 6858000"/>
              <a:gd name="connsiteX0" fmla="*/ 1341581 w 8112573"/>
              <a:gd name="connsiteY0" fmla="*/ 0 h 6858000"/>
              <a:gd name="connsiteX1" fmla="*/ 8112573 w 8112573"/>
              <a:gd name="connsiteY1" fmla="*/ 0 h 6858000"/>
              <a:gd name="connsiteX2" fmla="*/ 8112572 w 8112573"/>
              <a:gd name="connsiteY2" fmla="*/ 5739354 h 6858000"/>
              <a:gd name="connsiteX3" fmla="*/ 3275459 w 8112573"/>
              <a:gd name="connsiteY3" fmla="*/ 6858000 h 6858000"/>
              <a:gd name="connsiteX4" fmla="*/ 0 w 8112573"/>
              <a:gd name="connsiteY4" fmla="*/ 6858000 h 6858000"/>
              <a:gd name="connsiteX5" fmla="*/ 1341581 w 8112573"/>
              <a:gd name="connsiteY5" fmla="*/ 0 h 6858000"/>
              <a:gd name="connsiteX0" fmla="*/ 1341581 w 8114953"/>
              <a:gd name="connsiteY0" fmla="*/ 0 h 6858000"/>
              <a:gd name="connsiteX1" fmla="*/ 8112573 w 8114953"/>
              <a:gd name="connsiteY1" fmla="*/ 0 h 6858000"/>
              <a:gd name="connsiteX2" fmla="*/ 8114953 w 8114953"/>
              <a:gd name="connsiteY2" fmla="*/ 6003673 h 6858000"/>
              <a:gd name="connsiteX3" fmla="*/ 3275459 w 8114953"/>
              <a:gd name="connsiteY3" fmla="*/ 6858000 h 6858000"/>
              <a:gd name="connsiteX4" fmla="*/ 0 w 8114953"/>
              <a:gd name="connsiteY4" fmla="*/ 6858000 h 6858000"/>
              <a:gd name="connsiteX5" fmla="*/ 1341581 w 8114953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14953" h="6858000">
                <a:moveTo>
                  <a:pt x="1341581" y="0"/>
                </a:moveTo>
                <a:lnTo>
                  <a:pt x="8112573" y="0"/>
                </a:lnTo>
                <a:cubicBezTo>
                  <a:pt x="8112573" y="1913118"/>
                  <a:pt x="8114953" y="4090555"/>
                  <a:pt x="8114953" y="6003673"/>
                </a:cubicBezTo>
                <a:lnTo>
                  <a:pt x="3275459" y="6858000"/>
                </a:lnTo>
                <a:lnTo>
                  <a:pt x="0" y="6858000"/>
                </a:lnTo>
                <a:lnTo>
                  <a:pt x="1341581" y="0"/>
                </a:lnTo>
                <a:close/>
              </a:path>
            </a:pathLst>
          </a:custGeom>
        </p:spPr>
        <p:txBody>
          <a:bodyPr wrap="square" tIns="540000" anchor="ctr">
            <a:noAutofit/>
          </a:bodyPr>
          <a:lstStyle>
            <a:lvl1pPr algn="ctr">
              <a:defRPr/>
            </a:lvl1pPr>
          </a:lstStyle>
          <a:p>
            <a:r>
              <a:rPr lang="en-US" dirty="0"/>
              <a:t>Click icon to add picture</a:t>
            </a:r>
            <a:endParaRPr lang="de-DE"/>
          </a:p>
        </p:txBody>
      </p:sp>
      <p:pic>
        <p:nvPicPr>
          <p:cNvPr id="16" name="Picture 2" descr="\\nas-mainz\Projekte_vertraulich\Bayer\17-0612_Fischer_CI-Redesign\vom Kunden\Bayer_Cross_2017_REV-White_on-Screen_RGB_170630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701676" y="70485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07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(2) &amp; Images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0282" y="1138299"/>
            <a:ext cx="10799437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6CC2ABA3-0A73-462B-96C2-6BDFD05390B8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//SSUS/Recruitment and Retention Overview of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EAD9179-7A6B-4268-BEB2-F3B8EB06115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 Placeholder 10 (left)"/>
          <p:cNvSpPr>
            <a:spLocks noGrp="1"/>
          </p:cNvSpPr>
          <p:nvPr>
            <p:ph type="body" sz="quarter" idx="14"/>
          </p:nvPr>
        </p:nvSpPr>
        <p:spPr bwMode="gray">
          <a:xfrm>
            <a:off x="980282" y="3892749"/>
            <a:ext cx="5220000" cy="2592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 Placeholder 10 (right)"/>
          <p:cNvSpPr>
            <a:spLocks noGrp="1"/>
          </p:cNvSpPr>
          <p:nvPr>
            <p:ph type="body" sz="quarter" idx="15"/>
          </p:nvPr>
        </p:nvSpPr>
        <p:spPr bwMode="gray">
          <a:xfrm>
            <a:off x="6559719" y="3892749"/>
            <a:ext cx="5220000" cy="259200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4 (left)"/>
          <p:cNvSpPr>
            <a:spLocks noGrp="1"/>
          </p:cNvSpPr>
          <p:nvPr>
            <p:ph type="pic" sz="quarter" idx="16"/>
          </p:nvPr>
        </p:nvSpPr>
        <p:spPr bwMode="gray">
          <a:xfrm>
            <a:off x="980282" y="1732750"/>
            <a:ext cx="5220000" cy="1800000"/>
          </a:xfrm>
        </p:spPr>
        <p:txBody>
          <a:bodyPr tIns="540000" anchor="ctr"/>
          <a:lstStyle>
            <a:lvl1pPr algn="ctr"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6" name="Picture Placeholder 14 (right)"/>
          <p:cNvSpPr>
            <a:spLocks noGrp="1"/>
          </p:cNvSpPr>
          <p:nvPr>
            <p:ph type="pic" sz="quarter" idx="17"/>
          </p:nvPr>
        </p:nvSpPr>
        <p:spPr bwMode="gray">
          <a:xfrm>
            <a:off x="6559719" y="1732750"/>
            <a:ext cx="5220000" cy="1800000"/>
          </a:xfrm>
        </p:spPr>
        <p:txBody>
          <a:bodyPr tIns="540000" anchor="ctr"/>
          <a:lstStyle>
            <a:lvl1pPr algn="ctr"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pic>
        <p:nvPicPr>
          <p:cNvPr id="13" name="Picture 2" descr="\\nas-mainz\Projekte_vertraulich\Bayer\17-0612_Fischer_CI-Redesign\vom Kunden\Bayer_Cross_2017_on-Screen_RGB_170630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96018" y="617155"/>
            <a:ext cx="399773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423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(colo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1821" y="1138299"/>
            <a:ext cx="10798460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981821" y="181938"/>
            <a:ext cx="10798460" cy="864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06D64871-0F7E-49A3-A729-95785707D1ED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//SSUS/Recruitment and Retention Overview of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EAD9179-7A6B-4268-BEB2-F3B8EB06115B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2" descr="\\nas-mainz\Projekte_vertraulich\Bayer\17-0612_Fischer_CI-Redesign\vom Kunden\Bayer_Cross_2017_on-Screen_RGB_170630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96018" y="617155"/>
            <a:ext cx="399773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93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(color/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invGray">
          <a:xfrm>
            <a:off x="981821" y="1138299"/>
            <a:ext cx="10798460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</a:defRPr>
            </a:lvl2pPr>
            <a:lvl3pPr marL="0" indent="0" algn="l">
              <a:buNone/>
              <a:defRPr sz="1800">
                <a:solidFill>
                  <a:schemeClr val="bg1"/>
                </a:solidFill>
              </a:defRPr>
            </a:lvl3pPr>
            <a:lvl4pPr marL="0" indent="0" algn="l">
              <a:buNone/>
              <a:defRPr sz="1800">
                <a:solidFill>
                  <a:schemeClr val="bg1"/>
                </a:solidFill>
              </a:defRPr>
            </a:lvl4pPr>
            <a:lvl5pPr marL="0" indent="0" algn="l">
              <a:buNone/>
              <a:defRPr sz="1800">
                <a:solidFill>
                  <a:schemeClr val="bg1"/>
                </a:solidFill>
              </a:defRPr>
            </a:lvl5pPr>
            <a:lvl6pPr marL="0" indent="0" algn="l">
              <a:buNone/>
              <a:defRPr sz="1800">
                <a:solidFill>
                  <a:schemeClr val="bg1"/>
                </a:solidFill>
              </a:defRPr>
            </a:lvl6pPr>
            <a:lvl7pPr marL="0" indent="0" algn="l">
              <a:buNone/>
              <a:defRPr sz="1800">
                <a:solidFill>
                  <a:schemeClr val="bg1"/>
                </a:solidFill>
              </a:defRPr>
            </a:lvl7pPr>
            <a:lvl8pPr marL="0" indent="0" algn="l">
              <a:buNone/>
              <a:defRPr sz="1800">
                <a:solidFill>
                  <a:schemeClr val="bg1"/>
                </a:solidFill>
              </a:defRPr>
            </a:lvl8pPr>
            <a:lvl9pPr marL="0" indent="0" algn="l">
              <a:buNone/>
              <a:defRPr sz="18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inv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E1A1198A-166A-491B-9ED5-6232685B2876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inv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r>
              <a:rPr lang="en-US"/>
              <a:t>//SSUS/Recruitment and Retention Overview of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inv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fld id="{EEAD9179-7A6B-4268-BEB2-F3B8EB0611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2" descr="\\nas-mainz\Projekte_vertraulich\Bayer\17-0612_Fischer_CI-Redesign\vom Kunden\Bayer_Cross_2017_REV-White_on-Screen_RGB_170630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196018" y="617155"/>
            <a:ext cx="399600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79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invGray">
          <a:xfrm>
            <a:off x="981821" y="1138299"/>
            <a:ext cx="10798460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</a:defRPr>
            </a:lvl2pPr>
            <a:lvl3pPr marL="0" indent="0" algn="l">
              <a:buNone/>
              <a:defRPr sz="1800">
                <a:solidFill>
                  <a:schemeClr val="bg1"/>
                </a:solidFill>
              </a:defRPr>
            </a:lvl3pPr>
            <a:lvl4pPr marL="0" indent="0" algn="l">
              <a:buNone/>
              <a:defRPr sz="1800">
                <a:solidFill>
                  <a:schemeClr val="bg1"/>
                </a:solidFill>
              </a:defRPr>
            </a:lvl4pPr>
            <a:lvl5pPr marL="0" indent="0" algn="l">
              <a:buNone/>
              <a:defRPr sz="1800">
                <a:solidFill>
                  <a:schemeClr val="bg1"/>
                </a:solidFill>
              </a:defRPr>
            </a:lvl5pPr>
            <a:lvl6pPr marL="0" indent="0" algn="l">
              <a:buNone/>
              <a:defRPr sz="1800">
                <a:solidFill>
                  <a:schemeClr val="bg1"/>
                </a:solidFill>
              </a:defRPr>
            </a:lvl6pPr>
            <a:lvl7pPr marL="0" indent="0" algn="l">
              <a:buNone/>
              <a:defRPr sz="1800">
                <a:solidFill>
                  <a:schemeClr val="bg1"/>
                </a:solidFill>
              </a:defRPr>
            </a:lvl7pPr>
            <a:lvl8pPr marL="0" indent="0" algn="l">
              <a:buNone/>
              <a:defRPr sz="1800">
                <a:solidFill>
                  <a:schemeClr val="bg1"/>
                </a:solidFill>
              </a:defRPr>
            </a:lvl8pPr>
            <a:lvl9pPr marL="0" indent="0" algn="l">
              <a:buNone/>
              <a:defRPr sz="18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inv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E8CE2583-2AB3-41BD-90E6-503FE83DF74D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inv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r>
              <a:rPr lang="en-US"/>
              <a:t>//SSUS/Recruitment and Retention Overview of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inv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fld id="{EEAD9179-7A6B-4268-BEB2-F3B8EB06115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219"/>
          <p:cNvGrpSpPr>
            <a:grpSpLocks noChangeAspect="1"/>
          </p:cNvGrpSpPr>
          <p:nvPr/>
        </p:nvGrpSpPr>
        <p:grpSpPr bwMode="black">
          <a:xfrm>
            <a:off x="197700" y="617323"/>
            <a:ext cx="395248" cy="396000"/>
            <a:chOff x="6936" y="180"/>
            <a:chExt cx="526" cy="527"/>
          </a:xfrm>
          <a:solidFill>
            <a:schemeClr val="bg1"/>
          </a:solidFill>
        </p:grpSpPr>
        <p:sp>
          <p:nvSpPr>
            <p:cNvPr id="10" name="Freeform 220"/>
            <p:cNvSpPr>
              <a:spLocks/>
            </p:cNvSpPr>
            <p:nvPr/>
          </p:nvSpPr>
          <p:spPr bwMode="black">
            <a:xfrm>
              <a:off x="7156" y="407"/>
              <a:ext cx="89" cy="70"/>
            </a:xfrm>
            <a:custGeom>
              <a:avLst/>
              <a:gdLst>
                <a:gd name="T0" fmla="*/ 67 w 89"/>
                <a:gd name="T1" fmla="*/ 0 h 70"/>
                <a:gd name="T2" fmla="*/ 89 w 89"/>
                <a:gd name="T3" fmla="*/ 0 h 70"/>
                <a:gd name="T4" fmla="*/ 53 w 89"/>
                <a:gd name="T5" fmla="*/ 46 h 70"/>
                <a:gd name="T6" fmla="*/ 53 w 89"/>
                <a:gd name="T7" fmla="*/ 70 h 70"/>
                <a:gd name="T8" fmla="*/ 36 w 89"/>
                <a:gd name="T9" fmla="*/ 70 h 70"/>
                <a:gd name="T10" fmla="*/ 36 w 89"/>
                <a:gd name="T11" fmla="*/ 46 h 70"/>
                <a:gd name="T12" fmla="*/ 0 w 89"/>
                <a:gd name="T13" fmla="*/ 0 h 70"/>
                <a:gd name="T14" fmla="*/ 19 w 89"/>
                <a:gd name="T15" fmla="*/ 0 h 70"/>
                <a:gd name="T16" fmla="*/ 43 w 89"/>
                <a:gd name="T17" fmla="*/ 34 h 70"/>
                <a:gd name="T18" fmla="*/ 67 w 89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70">
                  <a:moveTo>
                    <a:pt x="67" y="0"/>
                  </a:moveTo>
                  <a:lnTo>
                    <a:pt x="89" y="0"/>
                  </a:lnTo>
                  <a:lnTo>
                    <a:pt x="53" y="46"/>
                  </a:lnTo>
                  <a:lnTo>
                    <a:pt x="53" y="70"/>
                  </a:lnTo>
                  <a:lnTo>
                    <a:pt x="36" y="70"/>
                  </a:lnTo>
                  <a:lnTo>
                    <a:pt x="36" y="46"/>
                  </a:lnTo>
                  <a:lnTo>
                    <a:pt x="0" y="0"/>
                  </a:lnTo>
                  <a:lnTo>
                    <a:pt x="19" y="0"/>
                  </a:lnTo>
                  <a:lnTo>
                    <a:pt x="43" y="34"/>
                  </a:lnTo>
                  <a:lnTo>
                    <a:pt x="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11" name="Freeform 221"/>
            <p:cNvSpPr>
              <a:spLocks/>
            </p:cNvSpPr>
            <p:nvPr/>
          </p:nvSpPr>
          <p:spPr bwMode="black">
            <a:xfrm>
              <a:off x="7254" y="407"/>
              <a:ext cx="65" cy="70"/>
            </a:xfrm>
            <a:custGeom>
              <a:avLst/>
              <a:gdLst>
                <a:gd name="T0" fmla="*/ 65 w 65"/>
                <a:gd name="T1" fmla="*/ 0 h 70"/>
                <a:gd name="T2" fmla="*/ 65 w 65"/>
                <a:gd name="T3" fmla="*/ 15 h 70"/>
                <a:gd name="T4" fmla="*/ 17 w 65"/>
                <a:gd name="T5" fmla="*/ 15 h 70"/>
                <a:gd name="T6" fmla="*/ 17 w 65"/>
                <a:gd name="T7" fmla="*/ 29 h 70"/>
                <a:gd name="T8" fmla="*/ 62 w 65"/>
                <a:gd name="T9" fmla="*/ 29 h 70"/>
                <a:gd name="T10" fmla="*/ 62 w 65"/>
                <a:gd name="T11" fmla="*/ 41 h 70"/>
                <a:gd name="T12" fmla="*/ 17 w 65"/>
                <a:gd name="T13" fmla="*/ 41 h 70"/>
                <a:gd name="T14" fmla="*/ 17 w 65"/>
                <a:gd name="T15" fmla="*/ 56 h 70"/>
                <a:gd name="T16" fmla="*/ 65 w 65"/>
                <a:gd name="T17" fmla="*/ 56 h 70"/>
                <a:gd name="T18" fmla="*/ 65 w 65"/>
                <a:gd name="T19" fmla="*/ 70 h 70"/>
                <a:gd name="T20" fmla="*/ 0 w 65"/>
                <a:gd name="T21" fmla="*/ 70 h 70"/>
                <a:gd name="T22" fmla="*/ 0 w 65"/>
                <a:gd name="T23" fmla="*/ 0 h 70"/>
                <a:gd name="T24" fmla="*/ 65 w 65"/>
                <a:gd name="T2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70">
                  <a:moveTo>
                    <a:pt x="65" y="0"/>
                  </a:moveTo>
                  <a:lnTo>
                    <a:pt x="65" y="15"/>
                  </a:lnTo>
                  <a:lnTo>
                    <a:pt x="17" y="15"/>
                  </a:lnTo>
                  <a:lnTo>
                    <a:pt x="17" y="29"/>
                  </a:lnTo>
                  <a:lnTo>
                    <a:pt x="62" y="29"/>
                  </a:lnTo>
                  <a:lnTo>
                    <a:pt x="62" y="41"/>
                  </a:lnTo>
                  <a:lnTo>
                    <a:pt x="17" y="41"/>
                  </a:lnTo>
                  <a:lnTo>
                    <a:pt x="17" y="56"/>
                  </a:lnTo>
                  <a:lnTo>
                    <a:pt x="65" y="56"/>
                  </a:lnTo>
                  <a:lnTo>
                    <a:pt x="65" y="70"/>
                  </a:lnTo>
                  <a:lnTo>
                    <a:pt x="0" y="70"/>
                  </a:lnTo>
                  <a:lnTo>
                    <a:pt x="0" y="0"/>
                  </a:lnTo>
                  <a:lnTo>
                    <a:pt x="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12" name="Freeform 222"/>
            <p:cNvSpPr>
              <a:spLocks/>
            </p:cNvSpPr>
            <p:nvPr/>
          </p:nvSpPr>
          <p:spPr bwMode="black">
            <a:xfrm>
              <a:off x="7168" y="496"/>
              <a:ext cx="65" cy="70"/>
            </a:xfrm>
            <a:custGeom>
              <a:avLst/>
              <a:gdLst>
                <a:gd name="T0" fmla="*/ 65 w 65"/>
                <a:gd name="T1" fmla="*/ 0 h 70"/>
                <a:gd name="T2" fmla="*/ 65 w 65"/>
                <a:gd name="T3" fmla="*/ 15 h 70"/>
                <a:gd name="T4" fmla="*/ 17 w 65"/>
                <a:gd name="T5" fmla="*/ 15 h 70"/>
                <a:gd name="T6" fmla="*/ 17 w 65"/>
                <a:gd name="T7" fmla="*/ 27 h 70"/>
                <a:gd name="T8" fmla="*/ 62 w 65"/>
                <a:gd name="T9" fmla="*/ 27 h 70"/>
                <a:gd name="T10" fmla="*/ 62 w 65"/>
                <a:gd name="T11" fmla="*/ 41 h 70"/>
                <a:gd name="T12" fmla="*/ 17 w 65"/>
                <a:gd name="T13" fmla="*/ 41 h 70"/>
                <a:gd name="T14" fmla="*/ 17 w 65"/>
                <a:gd name="T15" fmla="*/ 55 h 70"/>
                <a:gd name="T16" fmla="*/ 65 w 65"/>
                <a:gd name="T17" fmla="*/ 55 h 70"/>
                <a:gd name="T18" fmla="*/ 65 w 65"/>
                <a:gd name="T19" fmla="*/ 70 h 70"/>
                <a:gd name="T20" fmla="*/ 0 w 65"/>
                <a:gd name="T21" fmla="*/ 70 h 70"/>
                <a:gd name="T22" fmla="*/ 0 w 65"/>
                <a:gd name="T23" fmla="*/ 0 h 70"/>
                <a:gd name="T24" fmla="*/ 65 w 65"/>
                <a:gd name="T2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70">
                  <a:moveTo>
                    <a:pt x="65" y="0"/>
                  </a:moveTo>
                  <a:lnTo>
                    <a:pt x="65" y="15"/>
                  </a:lnTo>
                  <a:lnTo>
                    <a:pt x="17" y="15"/>
                  </a:lnTo>
                  <a:lnTo>
                    <a:pt x="17" y="27"/>
                  </a:lnTo>
                  <a:lnTo>
                    <a:pt x="62" y="27"/>
                  </a:lnTo>
                  <a:lnTo>
                    <a:pt x="62" y="41"/>
                  </a:lnTo>
                  <a:lnTo>
                    <a:pt x="17" y="41"/>
                  </a:lnTo>
                  <a:lnTo>
                    <a:pt x="17" y="55"/>
                  </a:lnTo>
                  <a:lnTo>
                    <a:pt x="65" y="55"/>
                  </a:lnTo>
                  <a:lnTo>
                    <a:pt x="65" y="70"/>
                  </a:lnTo>
                  <a:lnTo>
                    <a:pt x="0" y="70"/>
                  </a:lnTo>
                  <a:lnTo>
                    <a:pt x="0" y="0"/>
                  </a:lnTo>
                  <a:lnTo>
                    <a:pt x="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223"/>
            <p:cNvSpPr>
              <a:spLocks noEditPoints="1"/>
            </p:cNvSpPr>
            <p:nvPr/>
          </p:nvSpPr>
          <p:spPr bwMode="black">
            <a:xfrm>
              <a:off x="7343" y="407"/>
              <a:ext cx="69" cy="70"/>
            </a:xfrm>
            <a:custGeom>
              <a:avLst/>
              <a:gdLst>
                <a:gd name="T0" fmla="*/ 16 w 69"/>
                <a:gd name="T1" fmla="*/ 29 h 70"/>
                <a:gd name="T2" fmla="*/ 43 w 69"/>
                <a:gd name="T3" fmla="*/ 29 h 70"/>
                <a:gd name="T4" fmla="*/ 43 w 69"/>
                <a:gd name="T5" fmla="*/ 29 h 70"/>
                <a:gd name="T6" fmla="*/ 45 w 69"/>
                <a:gd name="T7" fmla="*/ 29 h 70"/>
                <a:gd name="T8" fmla="*/ 45 w 69"/>
                <a:gd name="T9" fmla="*/ 29 h 70"/>
                <a:gd name="T10" fmla="*/ 48 w 69"/>
                <a:gd name="T11" fmla="*/ 29 h 70"/>
                <a:gd name="T12" fmla="*/ 48 w 69"/>
                <a:gd name="T13" fmla="*/ 27 h 70"/>
                <a:gd name="T14" fmla="*/ 48 w 69"/>
                <a:gd name="T15" fmla="*/ 27 h 70"/>
                <a:gd name="T16" fmla="*/ 48 w 69"/>
                <a:gd name="T17" fmla="*/ 27 h 70"/>
                <a:gd name="T18" fmla="*/ 50 w 69"/>
                <a:gd name="T19" fmla="*/ 24 h 70"/>
                <a:gd name="T20" fmla="*/ 50 w 69"/>
                <a:gd name="T21" fmla="*/ 24 h 70"/>
                <a:gd name="T22" fmla="*/ 50 w 69"/>
                <a:gd name="T23" fmla="*/ 22 h 70"/>
                <a:gd name="T24" fmla="*/ 50 w 69"/>
                <a:gd name="T25" fmla="*/ 22 h 70"/>
                <a:gd name="T26" fmla="*/ 50 w 69"/>
                <a:gd name="T27" fmla="*/ 20 h 70"/>
                <a:gd name="T28" fmla="*/ 48 w 69"/>
                <a:gd name="T29" fmla="*/ 20 h 70"/>
                <a:gd name="T30" fmla="*/ 48 w 69"/>
                <a:gd name="T31" fmla="*/ 17 h 70"/>
                <a:gd name="T32" fmla="*/ 48 w 69"/>
                <a:gd name="T33" fmla="*/ 17 h 70"/>
                <a:gd name="T34" fmla="*/ 48 w 69"/>
                <a:gd name="T35" fmla="*/ 17 h 70"/>
                <a:gd name="T36" fmla="*/ 45 w 69"/>
                <a:gd name="T37" fmla="*/ 15 h 70"/>
                <a:gd name="T38" fmla="*/ 45 w 69"/>
                <a:gd name="T39" fmla="*/ 15 h 70"/>
                <a:gd name="T40" fmla="*/ 43 w 69"/>
                <a:gd name="T41" fmla="*/ 15 h 70"/>
                <a:gd name="T42" fmla="*/ 43 w 69"/>
                <a:gd name="T43" fmla="*/ 15 h 70"/>
                <a:gd name="T44" fmla="*/ 43 w 69"/>
                <a:gd name="T45" fmla="*/ 15 h 70"/>
                <a:gd name="T46" fmla="*/ 16 w 69"/>
                <a:gd name="T47" fmla="*/ 70 h 70"/>
                <a:gd name="T48" fmla="*/ 43 w 69"/>
                <a:gd name="T49" fmla="*/ 0 h 70"/>
                <a:gd name="T50" fmla="*/ 48 w 69"/>
                <a:gd name="T51" fmla="*/ 0 h 70"/>
                <a:gd name="T52" fmla="*/ 50 w 69"/>
                <a:gd name="T53" fmla="*/ 0 h 70"/>
                <a:gd name="T54" fmla="*/ 52 w 69"/>
                <a:gd name="T55" fmla="*/ 3 h 70"/>
                <a:gd name="T56" fmla="*/ 55 w 69"/>
                <a:gd name="T57" fmla="*/ 5 h 70"/>
                <a:gd name="T58" fmla="*/ 57 w 69"/>
                <a:gd name="T59" fmla="*/ 5 h 70"/>
                <a:gd name="T60" fmla="*/ 60 w 69"/>
                <a:gd name="T61" fmla="*/ 8 h 70"/>
                <a:gd name="T62" fmla="*/ 62 w 69"/>
                <a:gd name="T63" fmla="*/ 10 h 70"/>
                <a:gd name="T64" fmla="*/ 64 w 69"/>
                <a:gd name="T65" fmla="*/ 15 h 70"/>
                <a:gd name="T66" fmla="*/ 64 w 69"/>
                <a:gd name="T67" fmla="*/ 17 h 70"/>
                <a:gd name="T68" fmla="*/ 64 w 69"/>
                <a:gd name="T69" fmla="*/ 20 h 70"/>
                <a:gd name="T70" fmla="*/ 64 w 69"/>
                <a:gd name="T71" fmla="*/ 24 h 70"/>
                <a:gd name="T72" fmla="*/ 64 w 69"/>
                <a:gd name="T73" fmla="*/ 27 h 70"/>
                <a:gd name="T74" fmla="*/ 64 w 69"/>
                <a:gd name="T75" fmla="*/ 29 h 70"/>
                <a:gd name="T76" fmla="*/ 64 w 69"/>
                <a:gd name="T77" fmla="*/ 32 h 70"/>
                <a:gd name="T78" fmla="*/ 62 w 69"/>
                <a:gd name="T79" fmla="*/ 34 h 70"/>
                <a:gd name="T80" fmla="*/ 60 w 69"/>
                <a:gd name="T81" fmla="*/ 36 h 70"/>
                <a:gd name="T82" fmla="*/ 60 w 69"/>
                <a:gd name="T83" fmla="*/ 36 h 70"/>
                <a:gd name="T84" fmla="*/ 57 w 69"/>
                <a:gd name="T85" fmla="*/ 39 h 70"/>
                <a:gd name="T86" fmla="*/ 55 w 69"/>
                <a:gd name="T87" fmla="*/ 41 h 70"/>
                <a:gd name="T88" fmla="*/ 52 w 69"/>
                <a:gd name="T89" fmla="*/ 41 h 70"/>
                <a:gd name="T90" fmla="*/ 50 w 69"/>
                <a:gd name="T91" fmla="*/ 44 h 70"/>
                <a:gd name="T92" fmla="*/ 50 w 69"/>
                <a:gd name="T9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9" h="70">
                  <a:moveTo>
                    <a:pt x="43" y="15"/>
                  </a:moveTo>
                  <a:lnTo>
                    <a:pt x="16" y="15"/>
                  </a:lnTo>
                  <a:lnTo>
                    <a:pt x="16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close/>
                  <a:moveTo>
                    <a:pt x="31" y="44"/>
                  </a:moveTo>
                  <a:lnTo>
                    <a:pt x="16" y="44"/>
                  </a:lnTo>
                  <a:lnTo>
                    <a:pt x="16" y="70"/>
                  </a:lnTo>
                  <a:lnTo>
                    <a:pt x="0" y="70"/>
                  </a:lnTo>
                  <a:lnTo>
                    <a:pt x="0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5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10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20"/>
                  </a:lnTo>
                  <a:lnTo>
                    <a:pt x="64" y="20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32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5" y="41"/>
                  </a:lnTo>
                  <a:lnTo>
                    <a:pt x="55" y="41"/>
                  </a:lnTo>
                  <a:lnTo>
                    <a:pt x="55" y="41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69" y="70"/>
                  </a:lnTo>
                  <a:lnTo>
                    <a:pt x="50" y="70"/>
                  </a:lnTo>
                  <a:lnTo>
                    <a:pt x="31" y="44"/>
                  </a:ln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14" name="Freeform 224"/>
            <p:cNvSpPr>
              <a:spLocks noEditPoints="1"/>
            </p:cNvSpPr>
            <p:nvPr/>
          </p:nvSpPr>
          <p:spPr bwMode="black">
            <a:xfrm>
              <a:off x="7168" y="587"/>
              <a:ext cx="77" cy="70"/>
            </a:xfrm>
            <a:custGeom>
              <a:avLst/>
              <a:gdLst>
                <a:gd name="T0" fmla="*/ 48 w 77"/>
                <a:gd name="T1" fmla="*/ 0 h 70"/>
                <a:gd name="T2" fmla="*/ 50 w 77"/>
                <a:gd name="T3" fmla="*/ 0 h 70"/>
                <a:gd name="T4" fmla="*/ 53 w 77"/>
                <a:gd name="T5" fmla="*/ 0 h 70"/>
                <a:gd name="T6" fmla="*/ 55 w 77"/>
                <a:gd name="T7" fmla="*/ 3 h 70"/>
                <a:gd name="T8" fmla="*/ 60 w 77"/>
                <a:gd name="T9" fmla="*/ 3 h 70"/>
                <a:gd name="T10" fmla="*/ 62 w 77"/>
                <a:gd name="T11" fmla="*/ 5 h 70"/>
                <a:gd name="T12" fmla="*/ 65 w 77"/>
                <a:gd name="T13" fmla="*/ 7 h 70"/>
                <a:gd name="T14" fmla="*/ 65 w 77"/>
                <a:gd name="T15" fmla="*/ 10 h 70"/>
                <a:gd name="T16" fmla="*/ 67 w 77"/>
                <a:gd name="T17" fmla="*/ 12 h 70"/>
                <a:gd name="T18" fmla="*/ 67 w 77"/>
                <a:gd name="T19" fmla="*/ 15 h 70"/>
                <a:gd name="T20" fmla="*/ 69 w 77"/>
                <a:gd name="T21" fmla="*/ 19 h 70"/>
                <a:gd name="T22" fmla="*/ 69 w 77"/>
                <a:gd name="T23" fmla="*/ 22 h 70"/>
                <a:gd name="T24" fmla="*/ 69 w 77"/>
                <a:gd name="T25" fmla="*/ 24 h 70"/>
                <a:gd name="T26" fmla="*/ 67 w 77"/>
                <a:gd name="T27" fmla="*/ 27 h 70"/>
                <a:gd name="T28" fmla="*/ 67 w 77"/>
                <a:gd name="T29" fmla="*/ 29 h 70"/>
                <a:gd name="T30" fmla="*/ 67 w 77"/>
                <a:gd name="T31" fmla="*/ 31 h 70"/>
                <a:gd name="T32" fmla="*/ 65 w 77"/>
                <a:gd name="T33" fmla="*/ 34 h 70"/>
                <a:gd name="T34" fmla="*/ 62 w 77"/>
                <a:gd name="T35" fmla="*/ 36 h 70"/>
                <a:gd name="T36" fmla="*/ 62 w 77"/>
                <a:gd name="T37" fmla="*/ 36 h 70"/>
                <a:gd name="T38" fmla="*/ 60 w 77"/>
                <a:gd name="T39" fmla="*/ 39 h 70"/>
                <a:gd name="T40" fmla="*/ 57 w 77"/>
                <a:gd name="T41" fmla="*/ 41 h 70"/>
                <a:gd name="T42" fmla="*/ 55 w 77"/>
                <a:gd name="T43" fmla="*/ 41 h 70"/>
                <a:gd name="T44" fmla="*/ 57 w 77"/>
                <a:gd name="T45" fmla="*/ 70 h 70"/>
                <a:gd name="T46" fmla="*/ 17 w 77"/>
                <a:gd name="T47" fmla="*/ 70 h 70"/>
                <a:gd name="T48" fmla="*/ 53 w 77"/>
                <a:gd name="T49" fmla="*/ 22 h 70"/>
                <a:gd name="T50" fmla="*/ 53 w 77"/>
                <a:gd name="T51" fmla="*/ 19 h 70"/>
                <a:gd name="T52" fmla="*/ 53 w 77"/>
                <a:gd name="T53" fmla="*/ 19 h 70"/>
                <a:gd name="T54" fmla="*/ 53 w 77"/>
                <a:gd name="T55" fmla="*/ 19 h 70"/>
                <a:gd name="T56" fmla="*/ 53 w 77"/>
                <a:gd name="T57" fmla="*/ 17 h 70"/>
                <a:gd name="T58" fmla="*/ 50 w 77"/>
                <a:gd name="T59" fmla="*/ 17 h 70"/>
                <a:gd name="T60" fmla="*/ 50 w 77"/>
                <a:gd name="T61" fmla="*/ 15 h 70"/>
                <a:gd name="T62" fmla="*/ 50 w 77"/>
                <a:gd name="T63" fmla="*/ 15 h 70"/>
                <a:gd name="T64" fmla="*/ 48 w 77"/>
                <a:gd name="T65" fmla="*/ 15 h 70"/>
                <a:gd name="T66" fmla="*/ 48 w 77"/>
                <a:gd name="T67" fmla="*/ 15 h 70"/>
                <a:gd name="T68" fmla="*/ 45 w 77"/>
                <a:gd name="T69" fmla="*/ 15 h 70"/>
                <a:gd name="T70" fmla="*/ 17 w 77"/>
                <a:gd name="T71" fmla="*/ 15 h 70"/>
                <a:gd name="T72" fmla="*/ 45 w 77"/>
                <a:gd name="T73" fmla="*/ 29 h 70"/>
                <a:gd name="T74" fmla="*/ 48 w 77"/>
                <a:gd name="T75" fmla="*/ 29 h 70"/>
                <a:gd name="T76" fmla="*/ 48 w 77"/>
                <a:gd name="T77" fmla="*/ 29 h 70"/>
                <a:gd name="T78" fmla="*/ 48 w 77"/>
                <a:gd name="T79" fmla="*/ 29 h 70"/>
                <a:gd name="T80" fmla="*/ 50 w 77"/>
                <a:gd name="T81" fmla="*/ 27 h 70"/>
                <a:gd name="T82" fmla="*/ 50 w 77"/>
                <a:gd name="T83" fmla="*/ 27 h 70"/>
                <a:gd name="T84" fmla="*/ 50 w 77"/>
                <a:gd name="T85" fmla="*/ 27 h 70"/>
                <a:gd name="T86" fmla="*/ 53 w 77"/>
                <a:gd name="T87" fmla="*/ 24 h 70"/>
                <a:gd name="T88" fmla="*/ 53 w 77"/>
                <a:gd name="T89" fmla="*/ 24 h 70"/>
                <a:gd name="T90" fmla="*/ 53 w 77"/>
                <a:gd name="T91" fmla="*/ 22 h 70"/>
                <a:gd name="T92" fmla="*/ 53 w 77"/>
                <a:gd name="T93" fmla="*/ 2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" h="70">
                  <a:moveTo>
                    <a:pt x="0" y="7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2" y="7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7" y="10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69" y="17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67" y="27"/>
                  </a:lnTo>
                  <a:lnTo>
                    <a:pt x="67" y="27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5" y="31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57" y="39"/>
                  </a:lnTo>
                  <a:lnTo>
                    <a:pt x="57" y="41"/>
                  </a:lnTo>
                  <a:lnTo>
                    <a:pt x="57" y="41"/>
                  </a:lnTo>
                  <a:lnTo>
                    <a:pt x="57" y="41"/>
                  </a:lnTo>
                  <a:lnTo>
                    <a:pt x="55" y="41"/>
                  </a:lnTo>
                  <a:lnTo>
                    <a:pt x="55" y="41"/>
                  </a:lnTo>
                  <a:lnTo>
                    <a:pt x="77" y="70"/>
                  </a:lnTo>
                  <a:lnTo>
                    <a:pt x="57" y="70"/>
                  </a:lnTo>
                  <a:lnTo>
                    <a:pt x="36" y="43"/>
                  </a:lnTo>
                  <a:lnTo>
                    <a:pt x="17" y="43"/>
                  </a:lnTo>
                  <a:lnTo>
                    <a:pt x="17" y="70"/>
                  </a:lnTo>
                  <a:lnTo>
                    <a:pt x="0" y="70"/>
                  </a:lnTo>
                  <a:lnTo>
                    <a:pt x="0" y="70"/>
                  </a:lnTo>
                  <a:close/>
                  <a:moveTo>
                    <a:pt x="53" y="22"/>
                  </a:moveTo>
                  <a:lnTo>
                    <a:pt x="53" y="22"/>
                  </a:lnTo>
                  <a:lnTo>
                    <a:pt x="53" y="22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17" y="15"/>
                  </a:lnTo>
                  <a:lnTo>
                    <a:pt x="17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50" y="29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3" y="27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15" name="Freeform 225"/>
            <p:cNvSpPr>
              <a:spLocks noEditPoints="1"/>
            </p:cNvSpPr>
            <p:nvPr/>
          </p:nvSpPr>
          <p:spPr bwMode="black">
            <a:xfrm>
              <a:off x="7075" y="407"/>
              <a:ext cx="86" cy="70"/>
            </a:xfrm>
            <a:custGeom>
              <a:avLst/>
              <a:gdLst>
                <a:gd name="T0" fmla="*/ 43 w 86"/>
                <a:gd name="T1" fmla="*/ 17 h 70"/>
                <a:gd name="T2" fmla="*/ 28 w 86"/>
                <a:gd name="T3" fmla="*/ 46 h 70"/>
                <a:gd name="T4" fmla="*/ 57 w 86"/>
                <a:gd name="T5" fmla="*/ 46 h 70"/>
                <a:gd name="T6" fmla="*/ 43 w 86"/>
                <a:gd name="T7" fmla="*/ 17 h 70"/>
                <a:gd name="T8" fmla="*/ 43 w 86"/>
                <a:gd name="T9" fmla="*/ 17 h 70"/>
                <a:gd name="T10" fmla="*/ 86 w 86"/>
                <a:gd name="T11" fmla="*/ 70 h 70"/>
                <a:gd name="T12" fmla="*/ 69 w 86"/>
                <a:gd name="T13" fmla="*/ 70 h 70"/>
                <a:gd name="T14" fmla="*/ 62 w 86"/>
                <a:gd name="T15" fmla="*/ 58 h 70"/>
                <a:gd name="T16" fmla="*/ 21 w 86"/>
                <a:gd name="T17" fmla="*/ 58 h 70"/>
                <a:gd name="T18" fmla="*/ 16 w 86"/>
                <a:gd name="T19" fmla="*/ 70 h 70"/>
                <a:gd name="T20" fmla="*/ 0 w 86"/>
                <a:gd name="T21" fmla="*/ 70 h 70"/>
                <a:gd name="T22" fmla="*/ 33 w 86"/>
                <a:gd name="T23" fmla="*/ 0 h 70"/>
                <a:gd name="T24" fmla="*/ 50 w 86"/>
                <a:gd name="T25" fmla="*/ 0 h 70"/>
                <a:gd name="T26" fmla="*/ 86 w 86"/>
                <a:gd name="T27" fmla="*/ 70 h 70"/>
                <a:gd name="T28" fmla="*/ 86 w 86"/>
                <a:gd name="T2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6" h="70">
                  <a:moveTo>
                    <a:pt x="43" y="17"/>
                  </a:moveTo>
                  <a:lnTo>
                    <a:pt x="28" y="46"/>
                  </a:lnTo>
                  <a:lnTo>
                    <a:pt x="57" y="46"/>
                  </a:lnTo>
                  <a:lnTo>
                    <a:pt x="43" y="17"/>
                  </a:lnTo>
                  <a:lnTo>
                    <a:pt x="43" y="17"/>
                  </a:lnTo>
                  <a:close/>
                  <a:moveTo>
                    <a:pt x="86" y="70"/>
                  </a:moveTo>
                  <a:lnTo>
                    <a:pt x="69" y="70"/>
                  </a:lnTo>
                  <a:lnTo>
                    <a:pt x="62" y="58"/>
                  </a:lnTo>
                  <a:lnTo>
                    <a:pt x="21" y="58"/>
                  </a:lnTo>
                  <a:lnTo>
                    <a:pt x="16" y="70"/>
                  </a:lnTo>
                  <a:lnTo>
                    <a:pt x="0" y="70"/>
                  </a:lnTo>
                  <a:lnTo>
                    <a:pt x="33" y="0"/>
                  </a:lnTo>
                  <a:lnTo>
                    <a:pt x="50" y="0"/>
                  </a:lnTo>
                  <a:lnTo>
                    <a:pt x="86" y="70"/>
                  </a:lnTo>
                  <a:lnTo>
                    <a:pt x="86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16" name="Freeform 226"/>
            <p:cNvSpPr>
              <a:spLocks noEditPoints="1"/>
            </p:cNvSpPr>
            <p:nvPr/>
          </p:nvSpPr>
          <p:spPr bwMode="black">
            <a:xfrm>
              <a:off x="7156" y="319"/>
              <a:ext cx="86" cy="69"/>
            </a:xfrm>
            <a:custGeom>
              <a:avLst/>
              <a:gdLst>
                <a:gd name="T0" fmla="*/ 43 w 86"/>
                <a:gd name="T1" fmla="*/ 17 h 69"/>
                <a:gd name="T2" fmla="*/ 29 w 86"/>
                <a:gd name="T3" fmla="*/ 43 h 69"/>
                <a:gd name="T4" fmla="*/ 57 w 86"/>
                <a:gd name="T5" fmla="*/ 43 h 69"/>
                <a:gd name="T6" fmla="*/ 43 w 86"/>
                <a:gd name="T7" fmla="*/ 17 h 69"/>
                <a:gd name="T8" fmla="*/ 43 w 86"/>
                <a:gd name="T9" fmla="*/ 17 h 69"/>
                <a:gd name="T10" fmla="*/ 86 w 86"/>
                <a:gd name="T11" fmla="*/ 69 h 69"/>
                <a:gd name="T12" fmla="*/ 69 w 86"/>
                <a:gd name="T13" fmla="*/ 69 h 69"/>
                <a:gd name="T14" fmla="*/ 65 w 86"/>
                <a:gd name="T15" fmla="*/ 57 h 69"/>
                <a:gd name="T16" fmla="*/ 24 w 86"/>
                <a:gd name="T17" fmla="*/ 57 h 69"/>
                <a:gd name="T18" fmla="*/ 17 w 86"/>
                <a:gd name="T19" fmla="*/ 69 h 69"/>
                <a:gd name="T20" fmla="*/ 0 w 86"/>
                <a:gd name="T21" fmla="*/ 69 h 69"/>
                <a:gd name="T22" fmla="*/ 36 w 86"/>
                <a:gd name="T23" fmla="*/ 0 h 69"/>
                <a:gd name="T24" fmla="*/ 53 w 86"/>
                <a:gd name="T25" fmla="*/ 0 h 69"/>
                <a:gd name="T26" fmla="*/ 86 w 86"/>
                <a:gd name="T27" fmla="*/ 69 h 69"/>
                <a:gd name="T28" fmla="*/ 86 w 86"/>
                <a:gd name="T2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6" h="69">
                  <a:moveTo>
                    <a:pt x="43" y="17"/>
                  </a:moveTo>
                  <a:lnTo>
                    <a:pt x="29" y="43"/>
                  </a:lnTo>
                  <a:lnTo>
                    <a:pt x="57" y="43"/>
                  </a:lnTo>
                  <a:lnTo>
                    <a:pt x="43" y="17"/>
                  </a:lnTo>
                  <a:lnTo>
                    <a:pt x="43" y="17"/>
                  </a:lnTo>
                  <a:close/>
                  <a:moveTo>
                    <a:pt x="86" y="69"/>
                  </a:moveTo>
                  <a:lnTo>
                    <a:pt x="69" y="69"/>
                  </a:lnTo>
                  <a:lnTo>
                    <a:pt x="65" y="57"/>
                  </a:lnTo>
                  <a:lnTo>
                    <a:pt x="24" y="57"/>
                  </a:lnTo>
                  <a:lnTo>
                    <a:pt x="17" y="69"/>
                  </a:lnTo>
                  <a:lnTo>
                    <a:pt x="0" y="69"/>
                  </a:lnTo>
                  <a:lnTo>
                    <a:pt x="36" y="0"/>
                  </a:lnTo>
                  <a:lnTo>
                    <a:pt x="53" y="0"/>
                  </a:lnTo>
                  <a:lnTo>
                    <a:pt x="86" y="69"/>
                  </a:lnTo>
                  <a:lnTo>
                    <a:pt x="86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17" name="Freeform 227"/>
            <p:cNvSpPr>
              <a:spLocks noEditPoints="1"/>
            </p:cNvSpPr>
            <p:nvPr/>
          </p:nvSpPr>
          <p:spPr bwMode="black">
            <a:xfrm>
              <a:off x="6991" y="407"/>
              <a:ext cx="69" cy="70"/>
            </a:xfrm>
            <a:custGeom>
              <a:avLst/>
              <a:gdLst>
                <a:gd name="T0" fmla="*/ 65 w 69"/>
                <a:gd name="T1" fmla="*/ 36 h 70"/>
                <a:gd name="T2" fmla="*/ 67 w 69"/>
                <a:gd name="T3" fmla="*/ 39 h 70"/>
                <a:gd name="T4" fmla="*/ 69 w 69"/>
                <a:gd name="T5" fmla="*/ 44 h 70"/>
                <a:gd name="T6" fmla="*/ 69 w 69"/>
                <a:gd name="T7" fmla="*/ 46 h 70"/>
                <a:gd name="T8" fmla="*/ 69 w 69"/>
                <a:gd name="T9" fmla="*/ 48 h 70"/>
                <a:gd name="T10" fmla="*/ 69 w 69"/>
                <a:gd name="T11" fmla="*/ 51 h 70"/>
                <a:gd name="T12" fmla="*/ 69 w 69"/>
                <a:gd name="T13" fmla="*/ 56 h 70"/>
                <a:gd name="T14" fmla="*/ 69 w 69"/>
                <a:gd name="T15" fmla="*/ 58 h 70"/>
                <a:gd name="T16" fmla="*/ 67 w 69"/>
                <a:gd name="T17" fmla="*/ 63 h 70"/>
                <a:gd name="T18" fmla="*/ 65 w 69"/>
                <a:gd name="T19" fmla="*/ 65 h 70"/>
                <a:gd name="T20" fmla="*/ 60 w 69"/>
                <a:gd name="T21" fmla="*/ 68 h 70"/>
                <a:gd name="T22" fmla="*/ 55 w 69"/>
                <a:gd name="T23" fmla="*/ 70 h 70"/>
                <a:gd name="T24" fmla="*/ 53 w 69"/>
                <a:gd name="T25" fmla="*/ 70 h 70"/>
                <a:gd name="T26" fmla="*/ 0 w 69"/>
                <a:gd name="T27" fmla="*/ 70 h 70"/>
                <a:gd name="T28" fmla="*/ 50 w 69"/>
                <a:gd name="T29" fmla="*/ 0 h 70"/>
                <a:gd name="T30" fmla="*/ 53 w 69"/>
                <a:gd name="T31" fmla="*/ 0 h 70"/>
                <a:gd name="T32" fmla="*/ 57 w 69"/>
                <a:gd name="T33" fmla="*/ 3 h 70"/>
                <a:gd name="T34" fmla="*/ 60 w 69"/>
                <a:gd name="T35" fmla="*/ 5 h 70"/>
                <a:gd name="T36" fmla="*/ 62 w 69"/>
                <a:gd name="T37" fmla="*/ 8 h 70"/>
                <a:gd name="T38" fmla="*/ 65 w 69"/>
                <a:gd name="T39" fmla="*/ 12 h 70"/>
                <a:gd name="T40" fmla="*/ 67 w 69"/>
                <a:gd name="T41" fmla="*/ 15 h 70"/>
                <a:gd name="T42" fmla="*/ 67 w 69"/>
                <a:gd name="T43" fmla="*/ 20 h 70"/>
                <a:gd name="T44" fmla="*/ 67 w 69"/>
                <a:gd name="T45" fmla="*/ 22 h 70"/>
                <a:gd name="T46" fmla="*/ 67 w 69"/>
                <a:gd name="T47" fmla="*/ 27 h 70"/>
                <a:gd name="T48" fmla="*/ 67 w 69"/>
                <a:gd name="T49" fmla="*/ 29 h 70"/>
                <a:gd name="T50" fmla="*/ 65 w 69"/>
                <a:gd name="T51" fmla="*/ 34 h 70"/>
                <a:gd name="T52" fmla="*/ 17 w 69"/>
                <a:gd name="T53" fmla="*/ 58 h 70"/>
                <a:gd name="T54" fmla="*/ 48 w 69"/>
                <a:gd name="T55" fmla="*/ 58 h 70"/>
                <a:gd name="T56" fmla="*/ 50 w 69"/>
                <a:gd name="T57" fmla="*/ 56 h 70"/>
                <a:gd name="T58" fmla="*/ 50 w 69"/>
                <a:gd name="T59" fmla="*/ 56 h 70"/>
                <a:gd name="T60" fmla="*/ 53 w 69"/>
                <a:gd name="T61" fmla="*/ 56 h 70"/>
                <a:gd name="T62" fmla="*/ 53 w 69"/>
                <a:gd name="T63" fmla="*/ 53 h 70"/>
                <a:gd name="T64" fmla="*/ 53 w 69"/>
                <a:gd name="T65" fmla="*/ 53 h 70"/>
                <a:gd name="T66" fmla="*/ 55 w 69"/>
                <a:gd name="T67" fmla="*/ 51 h 70"/>
                <a:gd name="T68" fmla="*/ 55 w 69"/>
                <a:gd name="T69" fmla="*/ 48 h 70"/>
                <a:gd name="T70" fmla="*/ 55 w 69"/>
                <a:gd name="T71" fmla="*/ 48 h 70"/>
                <a:gd name="T72" fmla="*/ 55 w 69"/>
                <a:gd name="T73" fmla="*/ 46 h 70"/>
                <a:gd name="T74" fmla="*/ 53 w 69"/>
                <a:gd name="T75" fmla="*/ 46 h 70"/>
                <a:gd name="T76" fmla="*/ 53 w 69"/>
                <a:gd name="T77" fmla="*/ 44 h 70"/>
                <a:gd name="T78" fmla="*/ 50 w 69"/>
                <a:gd name="T79" fmla="*/ 44 h 70"/>
                <a:gd name="T80" fmla="*/ 50 w 69"/>
                <a:gd name="T81" fmla="*/ 41 h 70"/>
                <a:gd name="T82" fmla="*/ 48 w 69"/>
                <a:gd name="T83" fmla="*/ 41 h 70"/>
                <a:gd name="T84" fmla="*/ 48 w 69"/>
                <a:gd name="T85" fmla="*/ 41 h 70"/>
                <a:gd name="T86" fmla="*/ 17 w 69"/>
                <a:gd name="T87" fmla="*/ 58 h 70"/>
                <a:gd name="T88" fmla="*/ 45 w 69"/>
                <a:gd name="T89" fmla="*/ 29 h 70"/>
                <a:gd name="T90" fmla="*/ 48 w 69"/>
                <a:gd name="T91" fmla="*/ 27 h 70"/>
                <a:gd name="T92" fmla="*/ 50 w 69"/>
                <a:gd name="T93" fmla="*/ 27 h 70"/>
                <a:gd name="T94" fmla="*/ 53 w 69"/>
                <a:gd name="T95" fmla="*/ 24 h 70"/>
                <a:gd name="T96" fmla="*/ 53 w 69"/>
                <a:gd name="T97" fmla="*/ 22 h 70"/>
                <a:gd name="T98" fmla="*/ 53 w 69"/>
                <a:gd name="T99" fmla="*/ 22 h 70"/>
                <a:gd name="T100" fmla="*/ 53 w 69"/>
                <a:gd name="T101" fmla="*/ 20 h 70"/>
                <a:gd name="T102" fmla="*/ 50 w 69"/>
                <a:gd name="T103" fmla="*/ 17 h 70"/>
                <a:gd name="T104" fmla="*/ 50 w 69"/>
                <a:gd name="T105" fmla="*/ 15 h 70"/>
                <a:gd name="T106" fmla="*/ 48 w 69"/>
                <a:gd name="T107" fmla="*/ 15 h 70"/>
                <a:gd name="T108" fmla="*/ 45 w 69"/>
                <a:gd name="T109" fmla="*/ 15 h 70"/>
                <a:gd name="T110" fmla="*/ 14 w 69"/>
                <a:gd name="T111" fmla="*/ 2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" h="70">
                  <a:moveTo>
                    <a:pt x="62" y="34"/>
                  </a:moveTo>
                  <a:lnTo>
                    <a:pt x="65" y="34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7" y="36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9" y="41"/>
                  </a:lnTo>
                  <a:lnTo>
                    <a:pt x="69" y="41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8"/>
                  </a:lnTo>
                  <a:lnTo>
                    <a:pt x="69" y="48"/>
                  </a:lnTo>
                  <a:lnTo>
                    <a:pt x="69" y="48"/>
                  </a:lnTo>
                  <a:lnTo>
                    <a:pt x="69" y="48"/>
                  </a:lnTo>
                  <a:lnTo>
                    <a:pt x="69" y="51"/>
                  </a:lnTo>
                  <a:lnTo>
                    <a:pt x="69" y="51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6"/>
                  </a:lnTo>
                  <a:lnTo>
                    <a:pt x="69" y="56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3"/>
                  </a:lnTo>
                  <a:lnTo>
                    <a:pt x="65" y="63"/>
                  </a:lnTo>
                  <a:lnTo>
                    <a:pt x="65" y="63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62" y="65"/>
                  </a:lnTo>
                  <a:lnTo>
                    <a:pt x="62" y="68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57" y="70"/>
                  </a:lnTo>
                  <a:lnTo>
                    <a:pt x="57" y="70"/>
                  </a:lnTo>
                  <a:lnTo>
                    <a:pt x="55" y="70"/>
                  </a:lnTo>
                  <a:lnTo>
                    <a:pt x="55" y="70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48" y="70"/>
                  </a:lnTo>
                  <a:lnTo>
                    <a:pt x="0" y="70"/>
                  </a:lnTo>
                  <a:lnTo>
                    <a:pt x="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60" y="3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2" y="5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65" y="8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67" y="27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2" y="34"/>
                  </a:lnTo>
                  <a:lnTo>
                    <a:pt x="62" y="34"/>
                  </a:lnTo>
                  <a:close/>
                  <a:moveTo>
                    <a:pt x="17" y="58"/>
                  </a:moveTo>
                  <a:lnTo>
                    <a:pt x="45" y="58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5" y="53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5" y="41"/>
                  </a:lnTo>
                  <a:lnTo>
                    <a:pt x="17" y="41"/>
                  </a:lnTo>
                  <a:lnTo>
                    <a:pt x="17" y="58"/>
                  </a:lnTo>
                  <a:lnTo>
                    <a:pt x="17" y="58"/>
                  </a:lnTo>
                  <a:close/>
                  <a:moveTo>
                    <a:pt x="14" y="29"/>
                  </a:move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8" y="29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14" y="15"/>
                  </a:lnTo>
                  <a:lnTo>
                    <a:pt x="14" y="29"/>
                  </a:lnTo>
                  <a:lnTo>
                    <a:pt x="14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18" name="Freeform 228"/>
            <p:cNvSpPr>
              <a:spLocks noEditPoints="1"/>
            </p:cNvSpPr>
            <p:nvPr/>
          </p:nvSpPr>
          <p:spPr bwMode="black">
            <a:xfrm>
              <a:off x="7168" y="232"/>
              <a:ext cx="72" cy="70"/>
            </a:xfrm>
            <a:custGeom>
              <a:avLst/>
              <a:gdLst>
                <a:gd name="T0" fmla="*/ 67 w 72"/>
                <a:gd name="T1" fmla="*/ 36 h 70"/>
                <a:gd name="T2" fmla="*/ 69 w 72"/>
                <a:gd name="T3" fmla="*/ 39 h 70"/>
                <a:gd name="T4" fmla="*/ 69 w 72"/>
                <a:gd name="T5" fmla="*/ 41 h 70"/>
                <a:gd name="T6" fmla="*/ 72 w 72"/>
                <a:gd name="T7" fmla="*/ 44 h 70"/>
                <a:gd name="T8" fmla="*/ 72 w 72"/>
                <a:gd name="T9" fmla="*/ 46 h 70"/>
                <a:gd name="T10" fmla="*/ 72 w 72"/>
                <a:gd name="T11" fmla="*/ 51 h 70"/>
                <a:gd name="T12" fmla="*/ 69 w 72"/>
                <a:gd name="T13" fmla="*/ 53 h 70"/>
                <a:gd name="T14" fmla="*/ 69 w 72"/>
                <a:gd name="T15" fmla="*/ 58 h 70"/>
                <a:gd name="T16" fmla="*/ 67 w 72"/>
                <a:gd name="T17" fmla="*/ 60 h 70"/>
                <a:gd name="T18" fmla="*/ 65 w 72"/>
                <a:gd name="T19" fmla="*/ 65 h 70"/>
                <a:gd name="T20" fmla="*/ 60 w 72"/>
                <a:gd name="T21" fmla="*/ 68 h 70"/>
                <a:gd name="T22" fmla="*/ 57 w 72"/>
                <a:gd name="T23" fmla="*/ 68 h 70"/>
                <a:gd name="T24" fmla="*/ 53 w 72"/>
                <a:gd name="T25" fmla="*/ 70 h 70"/>
                <a:gd name="T26" fmla="*/ 0 w 72"/>
                <a:gd name="T27" fmla="*/ 70 h 70"/>
                <a:gd name="T28" fmla="*/ 50 w 72"/>
                <a:gd name="T29" fmla="*/ 0 h 70"/>
                <a:gd name="T30" fmla="*/ 55 w 72"/>
                <a:gd name="T31" fmla="*/ 0 h 70"/>
                <a:gd name="T32" fmla="*/ 57 w 72"/>
                <a:gd name="T33" fmla="*/ 3 h 70"/>
                <a:gd name="T34" fmla="*/ 60 w 72"/>
                <a:gd name="T35" fmla="*/ 5 h 70"/>
                <a:gd name="T36" fmla="*/ 65 w 72"/>
                <a:gd name="T37" fmla="*/ 8 h 70"/>
                <a:gd name="T38" fmla="*/ 67 w 72"/>
                <a:gd name="T39" fmla="*/ 10 h 70"/>
                <a:gd name="T40" fmla="*/ 67 w 72"/>
                <a:gd name="T41" fmla="*/ 15 h 70"/>
                <a:gd name="T42" fmla="*/ 69 w 72"/>
                <a:gd name="T43" fmla="*/ 17 h 70"/>
                <a:gd name="T44" fmla="*/ 69 w 72"/>
                <a:gd name="T45" fmla="*/ 22 h 70"/>
                <a:gd name="T46" fmla="*/ 67 w 72"/>
                <a:gd name="T47" fmla="*/ 24 h 70"/>
                <a:gd name="T48" fmla="*/ 67 w 72"/>
                <a:gd name="T49" fmla="*/ 29 h 70"/>
                <a:gd name="T50" fmla="*/ 65 w 72"/>
                <a:gd name="T51" fmla="*/ 32 h 70"/>
                <a:gd name="T52" fmla="*/ 17 w 72"/>
                <a:gd name="T53" fmla="*/ 56 h 70"/>
                <a:gd name="T54" fmla="*/ 48 w 72"/>
                <a:gd name="T55" fmla="*/ 56 h 70"/>
                <a:gd name="T56" fmla="*/ 50 w 72"/>
                <a:gd name="T57" fmla="*/ 56 h 70"/>
                <a:gd name="T58" fmla="*/ 50 w 72"/>
                <a:gd name="T59" fmla="*/ 56 h 70"/>
                <a:gd name="T60" fmla="*/ 53 w 72"/>
                <a:gd name="T61" fmla="*/ 53 h 70"/>
                <a:gd name="T62" fmla="*/ 53 w 72"/>
                <a:gd name="T63" fmla="*/ 53 h 70"/>
                <a:gd name="T64" fmla="*/ 55 w 72"/>
                <a:gd name="T65" fmla="*/ 51 h 70"/>
                <a:gd name="T66" fmla="*/ 55 w 72"/>
                <a:gd name="T67" fmla="*/ 51 h 70"/>
                <a:gd name="T68" fmla="*/ 55 w 72"/>
                <a:gd name="T69" fmla="*/ 48 h 70"/>
                <a:gd name="T70" fmla="*/ 55 w 72"/>
                <a:gd name="T71" fmla="*/ 46 h 70"/>
                <a:gd name="T72" fmla="*/ 55 w 72"/>
                <a:gd name="T73" fmla="*/ 46 h 70"/>
                <a:gd name="T74" fmla="*/ 55 w 72"/>
                <a:gd name="T75" fmla="*/ 44 h 70"/>
                <a:gd name="T76" fmla="*/ 53 w 72"/>
                <a:gd name="T77" fmla="*/ 44 h 70"/>
                <a:gd name="T78" fmla="*/ 53 w 72"/>
                <a:gd name="T79" fmla="*/ 41 h 70"/>
                <a:gd name="T80" fmla="*/ 50 w 72"/>
                <a:gd name="T81" fmla="*/ 41 h 70"/>
                <a:gd name="T82" fmla="*/ 50 w 72"/>
                <a:gd name="T83" fmla="*/ 41 h 70"/>
                <a:gd name="T84" fmla="*/ 48 w 72"/>
                <a:gd name="T85" fmla="*/ 41 h 70"/>
                <a:gd name="T86" fmla="*/ 17 w 72"/>
                <a:gd name="T87" fmla="*/ 56 h 70"/>
                <a:gd name="T88" fmla="*/ 45 w 72"/>
                <a:gd name="T89" fmla="*/ 27 h 70"/>
                <a:gd name="T90" fmla="*/ 48 w 72"/>
                <a:gd name="T91" fmla="*/ 27 h 70"/>
                <a:gd name="T92" fmla="*/ 50 w 72"/>
                <a:gd name="T93" fmla="*/ 24 h 70"/>
                <a:gd name="T94" fmla="*/ 53 w 72"/>
                <a:gd name="T95" fmla="*/ 24 h 70"/>
                <a:gd name="T96" fmla="*/ 53 w 72"/>
                <a:gd name="T97" fmla="*/ 22 h 70"/>
                <a:gd name="T98" fmla="*/ 53 w 72"/>
                <a:gd name="T99" fmla="*/ 20 h 70"/>
                <a:gd name="T100" fmla="*/ 53 w 72"/>
                <a:gd name="T101" fmla="*/ 20 h 70"/>
                <a:gd name="T102" fmla="*/ 50 w 72"/>
                <a:gd name="T103" fmla="*/ 17 h 70"/>
                <a:gd name="T104" fmla="*/ 50 w 72"/>
                <a:gd name="T105" fmla="*/ 15 h 70"/>
                <a:gd name="T106" fmla="*/ 48 w 72"/>
                <a:gd name="T107" fmla="*/ 15 h 70"/>
                <a:gd name="T108" fmla="*/ 45 w 72"/>
                <a:gd name="T109" fmla="*/ 15 h 70"/>
                <a:gd name="T110" fmla="*/ 17 w 72"/>
                <a:gd name="T111" fmla="*/ 2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" h="70">
                  <a:moveTo>
                    <a:pt x="65" y="34"/>
                  </a:moveTo>
                  <a:lnTo>
                    <a:pt x="65" y="34"/>
                  </a:lnTo>
                  <a:lnTo>
                    <a:pt x="65" y="34"/>
                  </a:lnTo>
                  <a:lnTo>
                    <a:pt x="67" y="36"/>
                  </a:lnTo>
                  <a:lnTo>
                    <a:pt x="67" y="36"/>
                  </a:lnTo>
                  <a:lnTo>
                    <a:pt x="67" y="36"/>
                  </a:lnTo>
                  <a:lnTo>
                    <a:pt x="67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41"/>
                  </a:lnTo>
                  <a:lnTo>
                    <a:pt x="69" y="41"/>
                  </a:lnTo>
                  <a:lnTo>
                    <a:pt x="69" y="41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3"/>
                  </a:lnTo>
                  <a:lnTo>
                    <a:pt x="69" y="53"/>
                  </a:lnTo>
                  <a:lnTo>
                    <a:pt x="69" y="56"/>
                  </a:lnTo>
                  <a:lnTo>
                    <a:pt x="69" y="56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3"/>
                  </a:lnTo>
                  <a:lnTo>
                    <a:pt x="65" y="63"/>
                  </a:lnTo>
                  <a:lnTo>
                    <a:pt x="65" y="63"/>
                  </a:lnTo>
                  <a:lnTo>
                    <a:pt x="65" y="65"/>
                  </a:lnTo>
                  <a:lnTo>
                    <a:pt x="62" y="65"/>
                  </a:lnTo>
                  <a:lnTo>
                    <a:pt x="62" y="65"/>
                  </a:lnTo>
                  <a:lnTo>
                    <a:pt x="62" y="65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57" y="68"/>
                  </a:lnTo>
                  <a:lnTo>
                    <a:pt x="57" y="68"/>
                  </a:lnTo>
                  <a:lnTo>
                    <a:pt x="55" y="70"/>
                  </a:lnTo>
                  <a:lnTo>
                    <a:pt x="55" y="70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48" y="70"/>
                  </a:lnTo>
                  <a:lnTo>
                    <a:pt x="0" y="70"/>
                  </a:lnTo>
                  <a:lnTo>
                    <a:pt x="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10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67" y="27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5" y="29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4"/>
                  </a:lnTo>
                  <a:lnTo>
                    <a:pt x="65" y="34"/>
                  </a:lnTo>
                  <a:close/>
                  <a:moveTo>
                    <a:pt x="17" y="56"/>
                  </a:moveTo>
                  <a:lnTo>
                    <a:pt x="48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17" y="41"/>
                  </a:lnTo>
                  <a:lnTo>
                    <a:pt x="17" y="56"/>
                  </a:lnTo>
                  <a:lnTo>
                    <a:pt x="17" y="56"/>
                  </a:lnTo>
                  <a:close/>
                  <a:moveTo>
                    <a:pt x="17" y="27"/>
                  </a:move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17" y="15"/>
                  </a:lnTo>
                  <a:lnTo>
                    <a:pt x="17" y="27"/>
                  </a:lnTo>
                  <a:lnTo>
                    <a:pt x="17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19" name="Freeform 229"/>
            <p:cNvSpPr>
              <a:spLocks noEditPoints="1"/>
            </p:cNvSpPr>
            <p:nvPr/>
          </p:nvSpPr>
          <p:spPr bwMode="black">
            <a:xfrm>
              <a:off x="6936" y="180"/>
              <a:ext cx="526" cy="527"/>
            </a:xfrm>
            <a:custGeom>
              <a:avLst/>
              <a:gdLst>
                <a:gd name="T0" fmla="*/ 110 w 220"/>
                <a:gd name="T1" fmla="*/ 0 h 220"/>
                <a:gd name="T2" fmla="*/ 0 w 220"/>
                <a:gd name="T3" fmla="*/ 110 h 220"/>
                <a:gd name="T4" fmla="*/ 110 w 220"/>
                <a:gd name="T5" fmla="*/ 220 h 220"/>
                <a:gd name="T6" fmla="*/ 220 w 220"/>
                <a:gd name="T7" fmla="*/ 110 h 220"/>
                <a:gd name="T8" fmla="*/ 110 w 220"/>
                <a:gd name="T9" fmla="*/ 0 h 220"/>
                <a:gd name="T10" fmla="*/ 110 w 220"/>
                <a:gd name="T11" fmla="*/ 208 h 220"/>
                <a:gd name="T12" fmla="*/ 12 w 220"/>
                <a:gd name="T13" fmla="*/ 110 h 220"/>
                <a:gd name="T14" fmla="*/ 110 w 220"/>
                <a:gd name="T15" fmla="*/ 12 h 220"/>
                <a:gd name="T16" fmla="*/ 208 w 220"/>
                <a:gd name="T17" fmla="*/ 110 h 220"/>
                <a:gd name="T18" fmla="*/ 110 w 220"/>
                <a:gd name="T19" fmla="*/ 20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0" h="220">
                  <a:moveTo>
                    <a:pt x="110" y="0"/>
                  </a:moveTo>
                  <a:cubicBezTo>
                    <a:pt x="49" y="0"/>
                    <a:pt x="0" y="49"/>
                    <a:pt x="0" y="110"/>
                  </a:cubicBezTo>
                  <a:cubicBezTo>
                    <a:pt x="0" y="171"/>
                    <a:pt x="49" y="220"/>
                    <a:pt x="110" y="220"/>
                  </a:cubicBezTo>
                  <a:cubicBezTo>
                    <a:pt x="171" y="220"/>
                    <a:pt x="220" y="171"/>
                    <a:pt x="220" y="110"/>
                  </a:cubicBezTo>
                  <a:cubicBezTo>
                    <a:pt x="220" y="49"/>
                    <a:pt x="171" y="0"/>
                    <a:pt x="110" y="0"/>
                  </a:cubicBezTo>
                  <a:close/>
                  <a:moveTo>
                    <a:pt x="110" y="208"/>
                  </a:moveTo>
                  <a:cubicBezTo>
                    <a:pt x="56" y="208"/>
                    <a:pt x="12" y="164"/>
                    <a:pt x="12" y="110"/>
                  </a:cubicBezTo>
                  <a:cubicBezTo>
                    <a:pt x="12" y="56"/>
                    <a:pt x="56" y="12"/>
                    <a:pt x="110" y="12"/>
                  </a:cubicBezTo>
                  <a:cubicBezTo>
                    <a:pt x="164" y="12"/>
                    <a:pt x="208" y="56"/>
                    <a:pt x="208" y="110"/>
                  </a:cubicBezTo>
                  <a:cubicBezTo>
                    <a:pt x="208" y="164"/>
                    <a:pt x="164" y="208"/>
                    <a:pt x="110" y="2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766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>
            <a:spLocks noGrp="1"/>
          </p:cNvSpPr>
          <p:nvPr>
            <p:ph type="subTitle" idx="1"/>
          </p:nvPr>
        </p:nvSpPr>
        <p:spPr bwMode="gray">
          <a:xfrm>
            <a:off x="980282" y="551657"/>
            <a:ext cx="10800000" cy="5933094"/>
          </a:xfrm>
        </p:spPr>
        <p:txBody>
          <a:bodyPr anchor="ctr"/>
          <a:lstStyle>
            <a:lvl1pPr marL="0" indent="0" algn="l">
              <a:buNone/>
              <a:defRPr sz="6600">
                <a:solidFill>
                  <a:schemeClr val="tx2"/>
                </a:solidFill>
              </a:defRPr>
            </a:lvl1pPr>
            <a:lvl2pPr marL="0" indent="0" algn="l">
              <a:buNone/>
              <a:defRPr sz="6600">
                <a:solidFill>
                  <a:schemeClr val="tx2"/>
                </a:solidFill>
              </a:defRPr>
            </a:lvl2pPr>
            <a:lvl3pPr marL="0" indent="0" algn="l">
              <a:buNone/>
              <a:defRPr sz="6600">
                <a:solidFill>
                  <a:schemeClr val="tx2"/>
                </a:solidFill>
              </a:defRPr>
            </a:lvl3pPr>
            <a:lvl4pPr marL="0" indent="0" algn="l">
              <a:buNone/>
              <a:defRPr sz="6600">
                <a:solidFill>
                  <a:schemeClr val="tx2"/>
                </a:solidFill>
              </a:defRPr>
            </a:lvl4pPr>
            <a:lvl5pPr marL="0" indent="0" algn="l">
              <a:buNone/>
              <a:defRPr sz="6600">
                <a:solidFill>
                  <a:schemeClr val="tx2"/>
                </a:solidFill>
              </a:defRPr>
            </a:lvl5pPr>
            <a:lvl6pPr marL="0" indent="0" algn="l">
              <a:buNone/>
              <a:defRPr sz="6600">
                <a:solidFill>
                  <a:schemeClr val="tx2"/>
                </a:solidFill>
              </a:defRPr>
            </a:lvl6pPr>
            <a:lvl7pPr marL="0" indent="0" algn="l">
              <a:buNone/>
              <a:defRPr sz="6600">
                <a:solidFill>
                  <a:schemeClr val="tx2"/>
                </a:solidFill>
              </a:defRPr>
            </a:lvl7pPr>
            <a:lvl8pPr marL="0" indent="0" algn="l">
              <a:buNone/>
              <a:defRPr sz="6600">
                <a:solidFill>
                  <a:schemeClr val="tx2"/>
                </a:solidFill>
              </a:defRPr>
            </a:lvl8pPr>
            <a:lvl9pPr marL="0" indent="0" algn="l">
              <a:buNone/>
              <a:defRPr sz="66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28281-B8C0-463C-9F79-8B734EBC53C3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//SSUS/Recruitment and Retention Overview of Services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D9179-7A6B-4268-BEB2-F3B8EB0611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7" name="Picture 2" descr="\\nas-mainz\Projekte_vertraulich\Bayer\17-0612_Fischer_CI-Redesign\vom Kunden\Bayer_Cross_2017_on-Screen_RGB_170630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96018" y="617155"/>
            <a:ext cx="399773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26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74672" cy="1735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E2D9D255-6E62-4F2F-9B90-C277AB1E1C0E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r>
              <a:rPr lang="en-US"/>
              <a:t>//SSUS/Recruitment and Retention Overview of Services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fld id="{EEAD9179-7A6B-4268-BEB2-F3B8EB0611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14"/>
          <p:cNvSpPr>
            <a:spLocks noGrp="1"/>
          </p:cNvSpPr>
          <p:nvPr>
            <p:ph type="pic" sz="quarter" idx="16"/>
          </p:nvPr>
        </p:nvSpPr>
        <p:spPr bwMode="gray">
          <a:xfrm>
            <a:off x="0" y="0"/>
            <a:ext cx="12190413" cy="6858000"/>
          </a:xfrm>
        </p:spPr>
        <p:txBody>
          <a:bodyPr tIns="540000" anchor="ctr"/>
          <a:lstStyle>
            <a:lvl1pPr algn="ctr"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11075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/>
          <p:cNvSpPr/>
          <p:nvPr/>
        </p:nvSpPr>
        <p:spPr>
          <a:xfrm flipV="1">
            <a:off x="0" y="0"/>
            <a:ext cx="8198127" cy="6877050"/>
          </a:xfrm>
          <a:custGeom>
            <a:avLst/>
            <a:gdLst>
              <a:gd name="connsiteX0" fmla="*/ 0 w 8198127"/>
              <a:gd name="connsiteY0" fmla="*/ 6877050 h 6877050"/>
              <a:gd name="connsiteX1" fmla="*/ 6090082 w 8198127"/>
              <a:gd name="connsiteY1" fmla="*/ 6877050 h 6877050"/>
              <a:gd name="connsiteX2" fmla="*/ 8198127 w 8198127"/>
              <a:gd name="connsiteY2" fmla="*/ 6877050 h 6877050"/>
              <a:gd name="connsiteX3" fmla="*/ 6090082 w 8198127"/>
              <a:gd name="connsiteY3" fmla="*/ 0 h 6877050"/>
              <a:gd name="connsiteX4" fmla="*/ 0 w 8198127"/>
              <a:gd name="connsiteY4" fmla="*/ 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8127" h="6877050">
                <a:moveTo>
                  <a:pt x="0" y="6877050"/>
                </a:moveTo>
                <a:lnTo>
                  <a:pt x="6090082" y="6877050"/>
                </a:lnTo>
                <a:lnTo>
                  <a:pt x="8198127" y="6877050"/>
                </a:lnTo>
                <a:lnTo>
                  <a:pt x="6090082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2760">
                <a:srgbClr val="00617F"/>
              </a:gs>
              <a:gs pos="0">
                <a:srgbClr val="00617F"/>
              </a:gs>
              <a:gs pos="72000">
                <a:srgbClr val="10384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708819" y="1732422"/>
            <a:ext cx="5381498" cy="592952"/>
          </a:xfrm>
        </p:spPr>
        <p:txBody>
          <a:bodyPr anchor="b"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</a:defRPr>
            </a:lvl2pPr>
            <a:lvl3pPr marL="0" indent="0" algn="l"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buNone/>
              <a:defRPr sz="2000">
                <a:solidFill>
                  <a:schemeClr val="bg1"/>
                </a:solidFill>
              </a:defRPr>
            </a:lvl4pPr>
            <a:lvl5pPr marL="0" indent="0" algn="l"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buNone/>
              <a:defRPr sz="2000">
                <a:solidFill>
                  <a:schemeClr val="bg1"/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CEBCB510-9D6F-4C34-B93D-80987C61A466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r>
              <a:rPr lang="en-US"/>
              <a:t>//SSUS/Recruitment and Retention Overview of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fld id="{EEAD9179-7A6B-4268-BEB2-F3B8EB0611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708819" y="2424948"/>
            <a:ext cx="5381498" cy="1620000"/>
          </a:xfrm>
        </p:spPr>
        <p:txBody>
          <a:bodyPr anchor="t"/>
          <a:lstStyle>
            <a:lvl1pPr>
              <a:defRPr sz="5400" i="1">
                <a:solidFill>
                  <a:schemeClr val="accent4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E7DB5C-15A7-4763-A498-7608598D843B}"/>
              </a:ext>
            </a:extLst>
          </p:cNvPr>
          <p:cNvSpPr txBox="1"/>
          <p:nvPr/>
        </p:nvSpPr>
        <p:spPr bwMode="white">
          <a:xfrm>
            <a:off x="1378683" y="4041068"/>
            <a:ext cx="480832" cy="179724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56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1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///////////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 bwMode="gray">
          <a:xfrm>
            <a:off x="1414398" y="4262151"/>
            <a:ext cx="3600000" cy="1080000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 bwMode="gray">
          <a:xfrm>
            <a:off x="6095922" y="0"/>
            <a:ext cx="6094492" cy="6858000"/>
          </a:xfrm>
          <a:custGeom>
            <a:avLst/>
            <a:gdLst>
              <a:gd name="connsiteX0" fmla="*/ 2102205 w 6094492"/>
              <a:gd name="connsiteY0" fmla="*/ 0 h 6858000"/>
              <a:gd name="connsiteX1" fmla="*/ 6094492 w 6094492"/>
              <a:gd name="connsiteY1" fmla="*/ 0 h 6858000"/>
              <a:gd name="connsiteX2" fmla="*/ 6094492 w 6094492"/>
              <a:gd name="connsiteY2" fmla="*/ 6858000 h 6858000"/>
              <a:gd name="connsiteX3" fmla="*/ 0 w 60944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4492" h="6858000">
                <a:moveTo>
                  <a:pt x="2102205" y="0"/>
                </a:moveTo>
                <a:lnTo>
                  <a:pt x="6094492" y="0"/>
                </a:lnTo>
                <a:lnTo>
                  <a:pt x="60944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tIns="540000" anchor="ctr">
            <a:noAutofit/>
          </a:bodyPr>
          <a:lstStyle>
            <a:lvl1pPr algn="ctr">
              <a:defRPr/>
            </a:lvl1pPr>
          </a:lstStyle>
          <a:p>
            <a:r>
              <a:rPr lang="en-US" dirty="0"/>
              <a:t>Click icon to add picture</a:t>
            </a:r>
            <a:endParaRPr lang="de-DE"/>
          </a:p>
        </p:txBody>
      </p:sp>
      <p:pic>
        <p:nvPicPr>
          <p:cNvPr id="14" name="Picture 2" descr="\\nas-mainz\Projekte_vertraulich\Bayer\17-0612_Fischer_CI-Redesign\vom Kunden\Bayer_Cross_2017_REV-White_on-Screen_RGB_170630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01676" y="70485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Freeform 6"/>
          <p:cNvSpPr>
            <a:spLocks/>
          </p:cNvSpPr>
          <p:nvPr/>
        </p:nvSpPr>
        <p:spPr bwMode="auto">
          <a:xfrm>
            <a:off x="5111334" y="0"/>
            <a:ext cx="2938864" cy="6877050"/>
          </a:xfrm>
          <a:custGeom>
            <a:avLst/>
            <a:gdLst>
              <a:gd name="T0" fmla="*/ 10 w 2188"/>
              <a:gd name="T1" fmla="*/ 5120 h 5120"/>
              <a:gd name="T2" fmla="*/ 2188 w 2188"/>
              <a:gd name="T3" fmla="*/ 0 h 5120"/>
              <a:gd name="T4" fmla="*/ 2179 w 2188"/>
              <a:gd name="T5" fmla="*/ 0 h 5120"/>
              <a:gd name="T6" fmla="*/ 0 w 2188"/>
              <a:gd name="T7" fmla="*/ 5120 h 5120"/>
              <a:gd name="T8" fmla="*/ 10 w 2188"/>
              <a:gd name="T9" fmla="*/ 5120 h 5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8" h="5120">
                <a:moveTo>
                  <a:pt x="10" y="5120"/>
                </a:moveTo>
                <a:lnTo>
                  <a:pt x="2188" y="0"/>
                </a:lnTo>
                <a:lnTo>
                  <a:pt x="2179" y="0"/>
                </a:lnTo>
                <a:lnTo>
                  <a:pt x="0" y="5120"/>
                </a:lnTo>
                <a:lnTo>
                  <a:pt x="10" y="512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82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na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/>
          <p:cNvSpPr/>
          <p:nvPr/>
        </p:nvSpPr>
        <p:spPr>
          <a:xfrm flipV="1">
            <a:off x="0" y="0"/>
            <a:ext cx="8198127" cy="6877050"/>
          </a:xfrm>
          <a:custGeom>
            <a:avLst/>
            <a:gdLst>
              <a:gd name="connsiteX0" fmla="*/ 0 w 8198127"/>
              <a:gd name="connsiteY0" fmla="*/ 6877050 h 6877050"/>
              <a:gd name="connsiteX1" fmla="*/ 6090082 w 8198127"/>
              <a:gd name="connsiteY1" fmla="*/ 6877050 h 6877050"/>
              <a:gd name="connsiteX2" fmla="*/ 8198127 w 8198127"/>
              <a:gd name="connsiteY2" fmla="*/ 6877050 h 6877050"/>
              <a:gd name="connsiteX3" fmla="*/ 6090082 w 8198127"/>
              <a:gd name="connsiteY3" fmla="*/ 0 h 6877050"/>
              <a:gd name="connsiteX4" fmla="*/ 0 w 8198127"/>
              <a:gd name="connsiteY4" fmla="*/ 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8127" h="6877050">
                <a:moveTo>
                  <a:pt x="0" y="6877050"/>
                </a:moveTo>
                <a:lnTo>
                  <a:pt x="6090082" y="6877050"/>
                </a:lnTo>
                <a:lnTo>
                  <a:pt x="8198127" y="6877050"/>
                </a:lnTo>
                <a:lnTo>
                  <a:pt x="6090082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28000">
                <a:srgbClr val="2B6640"/>
              </a:gs>
              <a:gs pos="0">
                <a:srgbClr val="2B6640"/>
              </a:gs>
              <a:gs pos="72000">
                <a:srgbClr val="004422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708821" y="1732757"/>
            <a:ext cx="5381496" cy="592617"/>
          </a:xfrm>
        </p:spPr>
        <p:txBody>
          <a:bodyPr anchor="b"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</a:defRPr>
            </a:lvl2pPr>
            <a:lvl3pPr marL="0" indent="0" algn="l"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buNone/>
              <a:defRPr sz="2000">
                <a:solidFill>
                  <a:schemeClr val="bg1"/>
                </a:solidFill>
              </a:defRPr>
            </a:lvl4pPr>
            <a:lvl5pPr marL="0" indent="0" algn="l"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buNone/>
              <a:defRPr sz="2000">
                <a:solidFill>
                  <a:schemeClr val="bg1"/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A3527388-762B-410F-8192-16EF3447408F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r>
              <a:rPr lang="en-US"/>
              <a:t>//SSUS/Recruitment and Retention Overview of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fld id="{EEAD9179-7A6B-4268-BEB2-F3B8EB0611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708820" y="2424948"/>
            <a:ext cx="5381498" cy="1620000"/>
          </a:xfrm>
        </p:spPr>
        <p:txBody>
          <a:bodyPr anchor="t"/>
          <a:lstStyle>
            <a:lvl1pPr>
              <a:defRPr sz="5400" i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E7DB5C-15A7-4763-A498-7608598D843B}"/>
              </a:ext>
            </a:extLst>
          </p:cNvPr>
          <p:cNvSpPr txBox="1"/>
          <p:nvPr/>
        </p:nvSpPr>
        <p:spPr bwMode="white">
          <a:xfrm>
            <a:off x="1378683" y="4041068"/>
            <a:ext cx="480832" cy="179724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56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1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rPr>
              <a:t>///////////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 bwMode="gray">
          <a:xfrm>
            <a:off x="1414398" y="4262151"/>
            <a:ext cx="3600000" cy="1080000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 bwMode="gray">
          <a:xfrm>
            <a:off x="6095922" y="0"/>
            <a:ext cx="6094492" cy="6858000"/>
          </a:xfrm>
          <a:custGeom>
            <a:avLst/>
            <a:gdLst>
              <a:gd name="connsiteX0" fmla="*/ 2102205 w 6094492"/>
              <a:gd name="connsiteY0" fmla="*/ 0 h 6858000"/>
              <a:gd name="connsiteX1" fmla="*/ 6094492 w 6094492"/>
              <a:gd name="connsiteY1" fmla="*/ 0 h 6858000"/>
              <a:gd name="connsiteX2" fmla="*/ 6094492 w 6094492"/>
              <a:gd name="connsiteY2" fmla="*/ 6858000 h 6858000"/>
              <a:gd name="connsiteX3" fmla="*/ 0 w 60944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4492" h="6858000">
                <a:moveTo>
                  <a:pt x="2102205" y="0"/>
                </a:moveTo>
                <a:lnTo>
                  <a:pt x="6094492" y="0"/>
                </a:lnTo>
                <a:lnTo>
                  <a:pt x="60944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tIns="540000" anchor="ctr">
            <a:noAutofit/>
          </a:bodyPr>
          <a:lstStyle>
            <a:lvl1pPr algn="ctr">
              <a:defRPr/>
            </a:lvl1pPr>
          </a:lstStyle>
          <a:p>
            <a:r>
              <a:rPr lang="en-US" dirty="0"/>
              <a:t>Click icon to add picture</a:t>
            </a:r>
            <a:endParaRPr lang="de-DE"/>
          </a:p>
        </p:txBody>
      </p:sp>
      <p:pic>
        <p:nvPicPr>
          <p:cNvPr id="14" name="Picture 2" descr="\\nas-mainz\Projekte_vertraulich\Bayer\17-0612_Fischer_CI-Redesign\vom Kunden\Bayer_Cross_2017_REV-White_on-Screen_RGB_170630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01676" y="70485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Freeform 6"/>
          <p:cNvSpPr>
            <a:spLocks/>
          </p:cNvSpPr>
          <p:nvPr/>
        </p:nvSpPr>
        <p:spPr bwMode="auto">
          <a:xfrm>
            <a:off x="5111334" y="0"/>
            <a:ext cx="2938864" cy="6877050"/>
          </a:xfrm>
          <a:custGeom>
            <a:avLst/>
            <a:gdLst>
              <a:gd name="T0" fmla="*/ 10 w 2188"/>
              <a:gd name="T1" fmla="*/ 5120 h 5120"/>
              <a:gd name="T2" fmla="*/ 2188 w 2188"/>
              <a:gd name="T3" fmla="*/ 0 h 5120"/>
              <a:gd name="T4" fmla="*/ 2179 w 2188"/>
              <a:gd name="T5" fmla="*/ 0 h 5120"/>
              <a:gd name="T6" fmla="*/ 0 w 2188"/>
              <a:gd name="T7" fmla="*/ 5120 h 5120"/>
              <a:gd name="T8" fmla="*/ 10 w 2188"/>
              <a:gd name="T9" fmla="*/ 5120 h 5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8" h="5120">
                <a:moveTo>
                  <a:pt x="10" y="5120"/>
                </a:moveTo>
                <a:lnTo>
                  <a:pt x="2188" y="0"/>
                </a:lnTo>
                <a:lnTo>
                  <a:pt x="2179" y="0"/>
                </a:lnTo>
                <a:lnTo>
                  <a:pt x="0" y="5120"/>
                </a:lnTo>
                <a:lnTo>
                  <a:pt x="10" y="512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81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na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/>
          <p:cNvSpPr/>
          <p:nvPr/>
        </p:nvSpPr>
        <p:spPr>
          <a:xfrm flipV="1">
            <a:off x="0" y="0"/>
            <a:ext cx="8198127" cy="6877050"/>
          </a:xfrm>
          <a:custGeom>
            <a:avLst/>
            <a:gdLst>
              <a:gd name="connsiteX0" fmla="*/ 0 w 8198127"/>
              <a:gd name="connsiteY0" fmla="*/ 6877050 h 6877050"/>
              <a:gd name="connsiteX1" fmla="*/ 6090082 w 8198127"/>
              <a:gd name="connsiteY1" fmla="*/ 6877050 h 6877050"/>
              <a:gd name="connsiteX2" fmla="*/ 8198127 w 8198127"/>
              <a:gd name="connsiteY2" fmla="*/ 6877050 h 6877050"/>
              <a:gd name="connsiteX3" fmla="*/ 6090082 w 8198127"/>
              <a:gd name="connsiteY3" fmla="*/ 0 h 6877050"/>
              <a:gd name="connsiteX4" fmla="*/ 0 w 8198127"/>
              <a:gd name="connsiteY4" fmla="*/ 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8127" h="6877050">
                <a:moveTo>
                  <a:pt x="0" y="6877050"/>
                </a:moveTo>
                <a:lnTo>
                  <a:pt x="6090082" y="6877050"/>
                </a:lnTo>
                <a:lnTo>
                  <a:pt x="8198127" y="6877050"/>
                </a:lnTo>
                <a:lnTo>
                  <a:pt x="6090082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28000">
                <a:srgbClr val="624963"/>
              </a:gs>
              <a:gs pos="0">
                <a:srgbClr val="624963"/>
              </a:gs>
              <a:gs pos="72000">
                <a:srgbClr val="443247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708820" y="1732757"/>
            <a:ext cx="5381496" cy="592617"/>
          </a:xfrm>
        </p:spPr>
        <p:txBody>
          <a:bodyPr anchor="b"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</a:defRPr>
            </a:lvl2pPr>
            <a:lvl3pPr marL="0" indent="0" algn="l"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buNone/>
              <a:defRPr sz="2000">
                <a:solidFill>
                  <a:schemeClr val="bg1"/>
                </a:solidFill>
              </a:defRPr>
            </a:lvl4pPr>
            <a:lvl5pPr marL="0" indent="0" algn="l"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buNone/>
              <a:defRPr sz="2000">
                <a:solidFill>
                  <a:schemeClr val="bg1"/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8354A46D-6D4F-4343-8043-666AFE72E8C1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r>
              <a:rPr lang="en-US"/>
              <a:t>//SSUS/Recruitment and Retention Overview of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fld id="{EEAD9179-7A6B-4268-BEB2-F3B8EB0611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708820" y="2424948"/>
            <a:ext cx="5381498" cy="1620000"/>
          </a:xfrm>
        </p:spPr>
        <p:txBody>
          <a:bodyPr anchor="t"/>
          <a:lstStyle>
            <a:lvl1pPr>
              <a:defRPr sz="5400" i="1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E7DB5C-15A7-4763-A498-7608598D843B}"/>
              </a:ext>
            </a:extLst>
          </p:cNvPr>
          <p:cNvSpPr txBox="1"/>
          <p:nvPr/>
        </p:nvSpPr>
        <p:spPr bwMode="white">
          <a:xfrm>
            <a:off x="1378683" y="4041068"/>
            <a:ext cx="480832" cy="179724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56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1" b="0" i="0" u="none" strike="noStrike" kern="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</a:rPr>
              <a:t>///////////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 bwMode="gray">
          <a:xfrm>
            <a:off x="1414398" y="4262151"/>
            <a:ext cx="3600000" cy="1080000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 bwMode="gray">
          <a:xfrm>
            <a:off x="6095922" y="0"/>
            <a:ext cx="6094492" cy="6858000"/>
          </a:xfrm>
          <a:custGeom>
            <a:avLst/>
            <a:gdLst>
              <a:gd name="connsiteX0" fmla="*/ 2102205 w 6094492"/>
              <a:gd name="connsiteY0" fmla="*/ 0 h 6858000"/>
              <a:gd name="connsiteX1" fmla="*/ 6094492 w 6094492"/>
              <a:gd name="connsiteY1" fmla="*/ 0 h 6858000"/>
              <a:gd name="connsiteX2" fmla="*/ 6094492 w 6094492"/>
              <a:gd name="connsiteY2" fmla="*/ 6858000 h 6858000"/>
              <a:gd name="connsiteX3" fmla="*/ 0 w 60944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4492" h="6858000">
                <a:moveTo>
                  <a:pt x="2102205" y="0"/>
                </a:moveTo>
                <a:lnTo>
                  <a:pt x="6094492" y="0"/>
                </a:lnTo>
                <a:lnTo>
                  <a:pt x="60944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tIns="540000" anchor="ctr">
            <a:noAutofit/>
          </a:bodyPr>
          <a:lstStyle>
            <a:lvl1pPr algn="ctr">
              <a:defRPr/>
            </a:lvl1pPr>
          </a:lstStyle>
          <a:p>
            <a:r>
              <a:rPr lang="en-US" dirty="0"/>
              <a:t>Click icon to add picture</a:t>
            </a:r>
            <a:endParaRPr lang="de-DE"/>
          </a:p>
        </p:txBody>
      </p:sp>
      <p:pic>
        <p:nvPicPr>
          <p:cNvPr id="14" name="Picture 2" descr="\\nas-mainz\Projekte_vertraulich\Bayer\17-0612_Fischer_CI-Redesign\vom Kunden\Bayer_Cross_2017_REV-White_on-Screen_RGB_170630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01676" y="70485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Freeform 6"/>
          <p:cNvSpPr>
            <a:spLocks/>
          </p:cNvSpPr>
          <p:nvPr/>
        </p:nvSpPr>
        <p:spPr bwMode="auto">
          <a:xfrm>
            <a:off x="5111334" y="0"/>
            <a:ext cx="2938864" cy="6877050"/>
          </a:xfrm>
          <a:custGeom>
            <a:avLst/>
            <a:gdLst>
              <a:gd name="T0" fmla="*/ 10 w 2188"/>
              <a:gd name="T1" fmla="*/ 5120 h 5120"/>
              <a:gd name="T2" fmla="*/ 2188 w 2188"/>
              <a:gd name="T3" fmla="*/ 0 h 5120"/>
              <a:gd name="T4" fmla="*/ 2179 w 2188"/>
              <a:gd name="T5" fmla="*/ 0 h 5120"/>
              <a:gd name="T6" fmla="*/ 0 w 2188"/>
              <a:gd name="T7" fmla="*/ 5120 h 5120"/>
              <a:gd name="T8" fmla="*/ 10 w 2188"/>
              <a:gd name="T9" fmla="*/ 5120 h 5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8" h="5120">
                <a:moveTo>
                  <a:pt x="10" y="5120"/>
                </a:moveTo>
                <a:lnTo>
                  <a:pt x="2188" y="0"/>
                </a:lnTo>
                <a:lnTo>
                  <a:pt x="2179" y="0"/>
                </a:lnTo>
                <a:lnTo>
                  <a:pt x="0" y="5120"/>
                </a:lnTo>
                <a:lnTo>
                  <a:pt x="10" y="512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844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rea &amp; Gu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 bwMode="gray">
          <a:xfrm>
            <a:off x="982664" y="1735137"/>
            <a:ext cx="10800000" cy="47496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Please restrict your content to this area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347A57EC-3F26-4BE5-AD70-FD4774A6EB00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//SSUS/Recruitment and Retention Overview of Services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EAD9179-7A6B-4268-BEB2-F3B8EB0611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4"/>
          <p:cNvSpPr txBox="1">
            <a:spLocks/>
          </p:cNvSpPr>
          <p:nvPr/>
        </p:nvSpPr>
        <p:spPr bwMode="gray">
          <a:xfrm>
            <a:off x="981820" y="590935"/>
            <a:ext cx="10800000" cy="45500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Content area and guides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0" y="0"/>
            <a:ext cx="12190413" cy="6858002"/>
            <a:chOff x="0" y="0"/>
            <a:chExt cx="12190413" cy="6858002"/>
          </a:xfrm>
        </p:grpSpPr>
        <p:cxnSp>
          <p:nvCxnSpPr>
            <p:cNvPr id="10" name="Straight Connector 9"/>
            <p:cNvCxnSpPr/>
            <p:nvPr/>
          </p:nvCxnSpPr>
          <p:spPr bwMode="gray">
            <a:xfrm>
              <a:off x="0" y="1735138"/>
              <a:ext cx="12190413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gray">
            <a:xfrm>
              <a:off x="0" y="6484751"/>
              <a:ext cx="12190413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gray">
            <a:xfrm flipV="1">
              <a:off x="982664" y="0"/>
              <a:ext cx="0" cy="6858002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gray">
            <a:xfrm flipV="1">
              <a:off x="11782425" y="0"/>
              <a:ext cx="0" cy="6858002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gray">
            <a:xfrm flipV="1">
              <a:off x="6203950" y="0"/>
              <a:ext cx="0" cy="6858002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gray">
            <a:xfrm flipV="1">
              <a:off x="6563420" y="0"/>
              <a:ext cx="0" cy="6858002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 bwMode="gray">
            <a:xfrm>
              <a:off x="0" y="3934868"/>
              <a:ext cx="12190413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 bwMode="gray">
            <a:xfrm>
              <a:off x="0" y="4289945"/>
              <a:ext cx="12190413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 bwMode="gray">
            <a:xfrm flipV="1">
              <a:off x="3411538" y="0"/>
              <a:ext cx="0" cy="6858002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 bwMode="gray">
            <a:xfrm flipV="1">
              <a:off x="3771900" y="0"/>
              <a:ext cx="0" cy="6858002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 bwMode="gray">
            <a:xfrm flipV="1">
              <a:off x="8992900" y="0"/>
              <a:ext cx="0" cy="6858002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 bwMode="gray">
            <a:xfrm flipV="1">
              <a:off x="9356725" y="0"/>
              <a:ext cx="0" cy="6858002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 bwMode="gray">
            <a:xfrm>
              <a:off x="982664" y="21432"/>
              <a:ext cx="381000" cy="24050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/>
            <a:lstStyle/>
            <a:p>
              <a:pPr algn="l"/>
              <a:r>
                <a:rPr lang="de-DE" sz="800">
                  <a:solidFill>
                    <a:schemeClr val="accent6"/>
                  </a:solidFill>
                </a:rPr>
                <a:t>14,20</a:t>
              </a:r>
            </a:p>
            <a:p>
              <a:pPr algn="l"/>
              <a:r>
                <a:rPr lang="de-DE" sz="800">
                  <a:solidFill>
                    <a:schemeClr val="accent6"/>
                  </a:solidFill>
                </a:rPr>
                <a:t>5.59</a:t>
              </a:r>
            </a:p>
            <a:p>
              <a:pPr algn="l"/>
              <a:endParaRPr lang="en-US" sz="800" dirty="0">
                <a:solidFill>
                  <a:schemeClr val="accent6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 bwMode="gray">
            <a:xfrm>
              <a:off x="3030538" y="21432"/>
              <a:ext cx="381000" cy="24050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/>
            <a:lstStyle/>
            <a:p>
              <a:pPr algn="r"/>
              <a:r>
                <a:rPr lang="de-DE" sz="800">
                  <a:solidFill>
                    <a:schemeClr val="accent6"/>
                  </a:solidFill>
                </a:rPr>
                <a:t>7,45</a:t>
              </a:r>
            </a:p>
            <a:p>
              <a:pPr algn="r"/>
              <a:r>
                <a:rPr lang="de-DE" sz="800">
                  <a:solidFill>
                    <a:schemeClr val="accent6"/>
                  </a:solidFill>
                </a:rPr>
                <a:t>2.93</a:t>
              </a:r>
              <a:endParaRPr lang="en-US" sz="800" dirty="0">
                <a:solidFill>
                  <a:schemeClr val="accent6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 bwMode="gray">
            <a:xfrm>
              <a:off x="3772470" y="21432"/>
              <a:ext cx="381000" cy="24050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/>
            <a:lstStyle/>
            <a:p>
              <a:pPr algn="l"/>
              <a:r>
                <a:rPr lang="de-DE" sz="800">
                  <a:solidFill>
                    <a:schemeClr val="accent6"/>
                  </a:solidFill>
                </a:rPr>
                <a:t>6,45</a:t>
              </a:r>
            </a:p>
            <a:p>
              <a:pPr algn="l"/>
              <a:r>
                <a:rPr lang="de-DE" sz="800">
                  <a:solidFill>
                    <a:schemeClr val="accent6"/>
                  </a:solidFill>
                </a:rPr>
                <a:t>2.54</a:t>
              </a:r>
              <a:endParaRPr lang="en-US" sz="800" dirty="0">
                <a:solidFill>
                  <a:schemeClr val="accent6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 bwMode="gray">
            <a:xfrm>
              <a:off x="5822950" y="21432"/>
              <a:ext cx="381000" cy="24050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/>
            <a:lstStyle/>
            <a:p>
              <a:pPr algn="r"/>
              <a:r>
                <a:rPr lang="de-DE" sz="800">
                  <a:solidFill>
                    <a:schemeClr val="accent6"/>
                  </a:solidFill>
                </a:rPr>
                <a:t>0,30</a:t>
              </a:r>
            </a:p>
            <a:p>
              <a:pPr algn="r"/>
              <a:r>
                <a:rPr lang="de-DE" sz="800">
                  <a:solidFill>
                    <a:schemeClr val="accent6"/>
                  </a:solidFill>
                </a:rPr>
                <a:t>0.12</a:t>
              </a:r>
              <a:endParaRPr lang="en-US" sz="800" dirty="0">
                <a:solidFill>
                  <a:schemeClr val="accent6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 bwMode="gray">
            <a:xfrm>
              <a:off x="6566371" y="21432"/>
              <a:ext cx="381000" cy="24050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/>
            <a:lstStyle/>
            <a:p>
              <a:pPr algn="l"/>
              <a:r>
                <a:rPr lang="de-DE" sz="800">
                  <a:solidFill>
                    <a:schemeClr val="accent6"/>
                  </a:solidFill>
                </a:rPr>
                <a:t>1,30</a:t>
              </a:r>
            </a:p>
            <a:p>
              <a:pPr algn="l"/>
              <a:r>
                <a:rPr lang="de-DE" sz="800">
                  <a:solidFill>
                    <a:schemeClr val="accent6"/>
                  </a:solidFill>
                </a:rPr>
                <a:t>0.51</a:t>
              </a:r>
              <a:endParaRPr lang="en-US" sz="800" dirty="0">
                <a:solidFill>
                  <a:schemeClr val="accent6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 bwMode="gray">
            <a:xfrm>
              <a:off x="8611900" y="21432"/>
              <a:ext cx="381000" cy="24050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/>
            <a:lstStyle/>
            <a:p>
              <a:pPr algn="r"/>
              <a:r>
                <a:rPr lang="de-DE" sz="800">
                  <a:solidFill>
                    <a:schemeClr val="accent6"/>
                  </a:solidFill>
                </a:rPr>
                <a:t>8,06</a:t>
              </a:r>
            </a:p>
            <a:p>
              <a:pPr algn="r"/>
              <a:r>
                <a:rPr lang="de-DE" sz="800">
                  <a:solidFill>
                    <a:schemeClr val="accent6"/>
                  </a:solidFill>
                </a:rPr>
                <a:t>3.17</a:t>
              </a:r>
              <a:endParaRPr lang="en-US" sz="800" dirty="0">
                <a:solidFill>
                  <a:schemeClr val="accent6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 bwMode="gray">
            <a:xfrm>
              <a:off x="9357295" y="21432"/>
              <a:ext cx="381000" cy="24050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/>
            <a:lstStyle/>
            <a:p>
              <a:pPr algn="l"/>
              <a:r>
                <a:rPr lang="de-DE" sz="800">
                  <a:solidFill>
                    <a:schemeClr val="accent6"/>
                  </a:solidFill>
                </a:rPr>
                <a:t>9,06</a:t>
              </a:r>
            </a:p>
            <a:p>
              <a:pPr algn="l"/>
              <a:r>
                <a:rPr lang="de-DE" sz="800">
                  <a:solidFill>
                    <a:schemeClr val="accent6"/>
                  </a:solidFill>
                </a:rPr>
                <a:t>3.57</a:t>
              </a:r>
              <a:endParaRPr lang="en-US" sz="800" dirty="0">
                <a:solidFill>
                  <a:schemeClr val="accent6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 bwMode="gray">
            <a:xfrm>
              <a:off x="11398374" y="21432"/>
              <a:ext cx="381000" cy="24050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/>
            <a:lstStyle/>
            <a:p>
              <a:pPr algn="r"/>
              <a:r>
                <a:rPr lang="de-DE" sz="800">
                  <a:solidFill>
                    <a:schemeClr val="accent6"/>
                  </a:solidFill>
                </a:rPr>
                <a:t>15,80</a:t>
              </a:r>
            </a:p>
            <a:p>
              <a:pPr algn="r"/>
              <a:r>
                <a:rPr lang="de-DE" sz="800">
                  <a:solidFill>
                    <a:schemeClr val="accent6"/>
                  </a:solidFill>
                </a:rPr>
                <a:t>6.22</a:t>
              </a:r>
              <a:endParaRPr lang="en-US" sz="800" dirty="0">
                <a:solidFill>
                  <a:schemeClr val="accent6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 bwMode="gray">
            <a:xfrm>
              <a:off x="11808730" y="1741637"/>
              <a:ext cx="381000" cy="24050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r"/>
              <a:r>
                <a:rPr lang="de-DE" sz="800">
                  <a:solidFill>
                    <a:schemeClr val="accent6"/>
                  </a:solidFill>
                </a:rPr>
                <a:t>4,70</a:t>
              </a:r>
            </a:p>
            <a:p>
              <a:pPr algn="r"/>
              <a:r>
                <a:rPr lang="de-DE" sz="800">
                  <a:solidFill>
                    <a:schemeClr val="accent6"/>
                  </a:solidFill>
                </a:rPr>
                <a:t>1.85</a:t>
              </a:r>
              <a:endParaRPr lang="en-US" sz="800" dirty="0">
                <a:solidFill>
                  <a:schemeClr val="accent6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 bwMode="gray">
            <a:xfrm>
              <a:off x="11808730" y="6244245"/>
              <a:ext cx="381000" cy="24050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b"/>
            <a:lstStyle/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800">
                  <a:solidFill>
                    <a:schemeClr val="accent6"/>
                  </a:solidFill>
                </a:rPr>
                <a:t>8,49</a:t>
              </a:r>
              <a:endParaRPr lang="en-US" sz="800" dirty="0">
                <a:solidFill>
                  <a:schemeClr val="accent6"/>
                </a:solidFill>
              </a:endParaRPr>
            </a:p>
            <a:p>
              <a:pPr algn="r"/>
              <a:r>
                <a:rPr lang="de-DE" sz="800">
                  <a:solidFill>
                    <a:schemeClr val="accent6"/>
                  </a:solidFill>
                </a:rPr>
                <a:t>3.34</a:t>
              </a:r>
            </a:p>
          </p:txBody>
        </p:sp>
        <p:sp>
          <p:nvSpPr>
            <p:cNvPr id="45" name="Rectangle 44"/>
            <p:cNvSpPr/>
            <p:nvPr/>
          </p:nvSpPr>
          <p:spPr bwMode="gray">
            <a:xfrm>
              <a:off x="11808730" y="4289945"/>
              <a:ext cx="381000" cy="24050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r"/>
              <a:r>
                <a:rPr lang="de-DE" sz="800">
                  <a:solidFill>
                    <a:schemeClr val="accent6"/>
                  </a:solidFill>
                </a:rPr>
                <a:t>2,40</a:t>
              </a:r>
            </a:p>
            <a:p>
              <a:pPr algn="r"/>
              <a:r>
                <a:rPr lang="de-DE" sz="800">
                  <a:solidFill>
                    <a:schemeClr val="accent6"/>
                  </a:solidFill>
                </a:rPr>
                <a:t>0.94</a:t>
              </a:r>
              <a:endParaRPr lang="en-US" sz="800" dirty="0">
                <a:solidFill>
                  <a:schemeClr val="accent6"/>
                </a:solidFill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 bwMode="gray">
            <a:xfrm>
              <a:off x="0" y="1735138"/>
              <a:ext cx="12190413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ectangle 68"/>
            <p:cNvSpPr/>
            <p:nvPr/>
          </p:nvSpPr>
          <p:spPr bwMode="gray">
            <a:xfrm>
              <a:off x="11808730" y="3694362"/>
              <a:ext cx="381000" cy="24050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b"/>
            <a:lstStyle/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800">
                  <a:solidFill>
                    <a:schemeClr val="accent6"/>
                  </a:solidFill>
                </a:rPr>
                <a:t>1,40</a:t>
              </a:r>
              <a:endParaRPr lang="en-US" sz="800" dirty="0">
                <a:solidFill>
                  <a:schemeClr val="accent6"/>
                </a:solidFill>
              </a:endParaRPr>
            </a:p>
            <a:p>
              <a:pPr algn="r"/>
              <a:r>
                <a:rPr lang="de-DE" sz="800">
                  <a:solidFill>
                    <a:schemeClr val="accent6"/>
                  </a:solidFill>
                </a:rPr>
                <a:t>0.55</a:t>
              </a:r>
            </a:p>
          </p:txBody>
        </p:sp>
        <p:cxnSp>
          <p:nvCxnSpPr>
            <p:cNvPr id="43" name="Straight Connector 42"/>
            <p:cNvCxnSpPr/>
            <p:nvPr/>
          </p:nvCxnSpPr>
          <p:spPr bwMode="gray">
            <a:xfrm>
              <a:off x="0" y="1735138"/>
              <a:ext cx="12190413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 bwMode="gray">
            <a:xfrm>
              <a:off x="0" y="1735138"/>
              <a:ext cx="12190413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 bwMode="gray">
            <a:xfrm>
              <a:off x="0" y="1735138"/>
              <a:ext cx="12190413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 bwMode="gray">
            <a:xfrm>
              <a:off x="0" y="1735138"/>
              <a:ext cx="12190413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 bwMode="gray">
            <a:xfrm>
              <a:off x="0" y="1735138"/>
              <a:ext cx="12190413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 bwMode="gray">
            <a:xfrm>
              <a:off x="0" y="1735138"/>
              <a:ext cx="12190413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 userDrawn="1"/>
          </p:nvCxnSpPr>
          <p:spPr bwMode="gray">
            <a:xfrm>
              <a:off x="0" y="1735138"/>
              <a:ext cx="12190413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15"/>
            <p:cNvCxnSpPr/>
            <p:nvPr userDrawn="1"/>
          </p:nvCxnSpPr>
          <p:spPr bwMode="gray">
            <a:xfrm flipV="1">
              <a:off x="6380857" y="0"/>
              <a:ext cx="0" cy="6858002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37"/>
            <p:cNvSpPr/>
            <p:nvPr userDrawn="1"/>
          </p:nvSpPr>
          <p:spPr bwMode="gray">
            <a:xfrm>
              <a:off x="6181724" y="26194"/>
              <a:ext cx="223835" cy="904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/>
            <a:lstStyle/>
            <a:p>
              <a:pPr algn="r"/>
              <a:r>
                <a:rPr lang="de-DE" sz="600">
                  <a:solidFill>
                    <a:schemeClr val="tx2"/>
                  </a:solidFill>
                </a:rPr>
                <a:t>0,80</a:t>
              </a:r>
            </a:p>
          </p:txBody>
        </p:sp>
        <p:sp>
          <p:nvSpPr>
            <p:cNvPr id="51" name="Rectangle 37"/>
            <p:cNvSpPr/>
            <p:nvPr userDrawn="1"/>
          </p:nvSpPr>
          <p:spPr bwMode="gray">
            <a:xfrm>
              <a:off x="6360320" y="26194"/>
              <a:ext cx="233361" cy="904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/>
            <a:lstStyle/>
            <a:p>
              <a:pPr algn="l"/>
              <a:r>
                <a:rPr lang="de-DE" sz="600">
                  <a:solidFill>
                    <a:schemeClr val="tx2"/>
                  </a:solidFill>
                </a:rPr>
                <a:t>0.31</a:t>
              </a:r>
              <a:endParaRPr lang="en-US" sz="600" dirty="0">
                <a:solidFill>
                  <a:schemeClr val="tx2"/>
                </a:solidFill>
              </a:endParaRPr>
            </a:p>
          </p:txBody>
        </p:sp>
        <p:sp>
          <p:nvSpPr>
            <p:cNvPr id="53" name="Rectangle 37"/>
            <p:cNvSpPr/>
            <p:nvPr userDrawn="1"/>
          </p:nvSpPr>
          <p:spPr bwMode="gray">
            <a:xfrm>
              <a:off x="11965895" y="4006695"/>
              <a:ext cx="223835" cy="904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/>
            <a:lstStyle/>
            <a:p>
              <a:pPr algn="r"/>
              <a:r>
                <a:rPr lang="de-DE" sz="600">
                  <a:solidFill>
                    <a:schemeClr val="tx2"/>
                  </a:solidFill>
                </a:rPr>
                <a:t>1,90</a:t>
              </a:r>
            </a:p>
          </p:txBody>
        </p:sp>
        <p:sp>
          <p:nvSpPr>
            <p:cNvPr id="55" name="Rectangle 37"/>
            <p:cNvSpPr/>
            <p:nvPr userDrawn="1"/>
          </p:nvSpPr>
          <p:spPr bwMode="gray">
            <a:xfrm>
              <a:off x="11956369" y="4129086"/>
              <a:ext cx="233361" cy="904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/>
            <a:lstStyle/>
            <a:p>
              <a:pPr algn="r"/>
              <a:r>
                <a:rPr lang="de-DE" sz="600">
                  <a:solidFill>
                    <a:schemeClr val="tx2"/>
                  </a:solidFill>
                </a:rPr>
                <a:t>0.75</a:t>
              </a:r>
              <a:endParaRPr lang="en-US" sz="600" dirty="0">
                <a:solidFill>
                  <a:schemeClr val="tx2"/>
                </a:solidFill>
              </a:endParaRPr>
            </a:p>
          </p:txBody>
        </p:sp>
        <p:cxnSp>
          <p:nvCxnSpPr>
            <p:cNvPr id="57" name="Straight Connector 27"/>
            <p:cNvCxnSpPr/>
            <p:nvPr userDrawn="1"/>
          </p:nvCxnSpPr>
          <p:spPr bwMode="gray">
            <a:xfrm>
              <a:off x="0" y="4113076"/>
              <a:ext cx="12190413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Rectangle 17"/>
          <p:cNvSpPr/>
          <p:nvPr/>
        </p:nvSpPr>
        <p:spPr bwMode="gray">
          <a:xfrm>
            <a:off x="982664" y="1735137"/>
            <a:ext cx="10800000" cy="4749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Please restrict your content to this area</a:t>
            </a:r>
          </a:p>
        </p:txBody>
      </p:sp>
      <p:pic>
        <p:nvPicPr>
          <p:cNvPr id="60" name="Picture 2" descr="\\nas-mainz\Projekte_vertraulich\Bayer\17-0612_Fischer_CI-Redesign\vom Kunden\Bayer_Cross_2017_on-Screen_RGB_170630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96018" y="617155"/>
            <a:ext cx="399773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993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 bwMode="white">
          <a:xfrm>
            <a:off x="0" y="0"/>
            <a:ext cx="1692000" cy="16910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09365" y="1732422"/>
            <a:ext cx="3620552" cy="592952"/>
          </a:xfrm>
        </p:spPr>
        <p:txBody>
          <a:bodyPr anchor="b"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</a:defRPr>
            </a:lvl2pPr>
            <a:lvl3pPr marL="0" indent="0" algn="l"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buNone/>
              <a:defRPr sz="2000">
                <a:solidFill>
                  <a:schemeClr val="bg1"/>
                </a:solidFill>
              </a:defRPr>
            </a:lvl4pPr>
            <a:lvl5pPr marL="0" indent="0" algn="l"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buNone/>
              <a:defRPr sz="2000">
                <a:solidFill>
                  <a:schemeClr val="bg1"/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96397BC1-C5EC-4EE7-B196-F452750A88FA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r>
              <a:rPr lang="en-US"/>
              <a:t>//SSUS/Recruitment and Retention Overview of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fld id="{EEAD9179-7A6B-4268-BEB2-F3B8EB0611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">
          <a:xfrm>
            <a:off x="709560" y="2424948"/>
            <a:ext cx="3620357" cy="1440000"/>
          </a:xfrm>
        </p:spPr>
        <p:txBody>
          <a:bodyPr anchor="t"/>
          <a:lstStyle>
            <a:lvl1pPr>
              <a:defRPr sz="3200" i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E7DB5C-15A7-4763-A498-7608598D843B}"/>
              </a:ext>
            </a:extLst>
          </p:cNvPr>
          <p:cNvSpPr txBox="1"/>
          <p:nvPr/>
        </p:nvSpPr>
        <p:spPr bwMode="black">
          <a:xfrm>
            <a:off x="1378683" y="4041068"/>
            <a:ext cx="480832" cy="179724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56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1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rPr>
              <a:t>///////////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 bwMode="black">
          <a:xfrm>
            <a:off x="1414398" y="4262151"/>
            <a:ext cx="2915519" cy="1080000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 bwMode="gray">
          <a:xfrm>
            <a:off x="4077841" y="0"/>
            <a:ext cx="8112573" cy="6858000"/>
          </a:xfrm>
          <a:custGeom>
            <a:avLst/>
            <a:gdLst>
              <a:gd name="connsiteX0" fmla="*/ 1341581 w 8112573"/>
              <a:gd name="connsiteY0" fmla="*/ 0 h 6858000"/>
              <a:gd name="connsiteX1" fmla="*/ 8112573 w 8112573"/>
              <a:gd name="connsiteY1" fmla="*/ 0 h 6858000"/>
              <a:gd name="connsiteX2" fmla="*/ 8112573 w 8112573"/>
              <a:gd name="connsiteY2" fmla="*/ 6858000 h 6858000"/>
              <a:gd name="connsiteX3" fmla="*/ 8112572 w 8112573"/>
              <a:gd name="connsiteY3" fmla="*/ 6858000 h 6858000"/>
              <a:gd name="connsiteX4" fmla="*/ 8112572 w 8112573"/>
              <a:gd name="connsiteY4" fmla="*/ 5739354 h 6858000"/>
              <a:gd name="connsiteX5" fmla="*/ 3275459 w 8112573"/>
              <a:gd name="connsiteY5" fmla="*/ 6858000 h 6858000"/>
              <a:gd name="connsiteX6" fmla="*/ 0 w 8112573"/>
              <a:gd name="connsiteY6" fmla="*/ 6858000 h 6858000"/>
              <a:gd name="connsiteX0" fmla="*/ 1341581 w 8112573"/>
              <a:gd name="connsiteY0" fmla="*/ 0 h 6858000"/>
              <a:gd name="connsiteX1" fmla="*/ 8112573 w 8112573"/>
              <a:gd name="connsiteY1" fmla="*/ 0 h 6858000"/>
              <a:gd name="connsiteX2" fmla="*/ 8112573 w 8112573"/>
              <a:gd name="connsiteY2" fmla="*/ 6858000 h 6858000"/>
              <a:gd name="connsiteX3" fmla="*/ 8112572 w 8112573"/>
              <a:gd name="connsiteY3" fmla="*/ 5739354 h 6858000"/>
              <a:gd name="connsiteX4" fmla="*/ 3275459 w 8112573"/>
              <a:gd name="connsiteY4" fmla="*/ 6858000 h 6858000"/>
              <a:gd name="connsiteX5" fmla="*/ 0 w 8112573"/>
              <a:gd name="connsiteY5" fmla="*/ 6858000 h 6858000"/>
              <a:gd name="connsiteX6" fmla="*/ 1341581 w 8112573"/>
              <a:gd name="connsiteY6" fmla="*/ 0 h 6858000"/>
              <a:gd name="connsiteX0" fmla="*/ 1341581 w 8112573"/>
              <a:gd name="connsiteY0" fmla="*/ 0 h 6858000"/>
              <a:gd name="connsiteX1" fmla="*/ 8112573 w 8112573"/>
              <a:gd name="connsiteY1" fmla="*/ 0 h 6858000"/>
              <a:gd name="connsiteX2" fmla="*/ 8112572 w 8112573"/>
              <a:gd name="connsiteY2" fmla="*/ 5739354 h 6858000"/>
              <a:gd name="connsiteX3" fmla="*/ 3275459 w 8112573"/>
              <a:gd name="connsiteY3" fmla="*/ 6858000 h 6858000"/>
              <a:gd name="connsiteX4" fmla="*/ 0 w 8112573"/>
              <a:gd name="connsiteY4" fmla="*/ 6858000 h 6858000"/>
              <a:gd name="connsiteX5" fmla="*/ 1341581 w 8112573"/>
              <a:gd name="connsiteY5" fmla="*/ 0 h 6858000"/>
              <a:gd name="connsiteX0" fmla="*/ 1341581 w 8112573"/>
              <a:gd name="connsiteY0" fmla="*/ 0 h 6858000"/>
              <a:gd name="connsiteX1" fmla="*/ 8112573 w 8112573"/>
              <a:gd name="connsiteY1" fmla="*/ 0 h 6858000"/>
              <a:gd name="connsiteX2" fmla="*/ 8112572 w 8112573"/>
              <a:gd name="connsiteY2" fmla="*/ 6001292 h 6858000"/>
              <a:gd name="connsiteX3" fmla="*/ 3275459 w 8112573"/>
              <a:gd name="connsiteY3" fmla="*/ 6858000 h 6858000"/>
              <a:gd name="connsiteX4" fmla="*/ 0 w 8112573"/>
              <a:gd name="connsiteY4" fmla="*/ 6858000 h 6858000"/>
              <a:gd name="connsiteX5" fmla="*/ 1341581 w 8112573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12573" h="6858000">
                <a:moveTo>
                  <a:pt x="1341581" y="0"/>
                </a:moveTo>
                <a:lnTo>
                  <a:pt x="8112573" y="0"/>
                </a:lnTo>
                <a:cubicBezTo>
                  <a:pt x="8112573" y="1913118"/>
                  <a:pt x="8112572" y="4088174"/>
                  <a:pt x="8112572" y="6001292"/>
                </a:cubicBezTo>
                <a:lnTo>
                  <a:pt x="3275459" y="6858000"/>
                </a:lnTo>
                <a:lnTo>
                  <a:pt x="0" y="6858000"/>
                </a:lnTo>
                <a:lnTo>
                  <a:pt x="1341581" y="0"/>
                </a:lnTo>
                <a:close/>
              </a:path>
            </a:pathLst>
          </a:custGeom>
        </p:spPr>
        <p:txBody>
          <a:bodyPr wrap="square" tIns="540000" anchor="ctr">
            <a:noAutofit/>
          </a:bodyPr>
          <a:lstStyle>
            <a:lvl1pPr algn="ctr">
              <a:defRPr/>
            </a:lvl1pPr>
          </a:lstStyle>
          <a:p>
            <a:r>
              <a:rPr lang="en-US" dirty="0"/>
              <a:t>Click icon to add picture</a:t>
            </a:r>
            <a:endParaRPr lang="de-DE"/>
          </a:p>
        </p:txBody>
      </p:sp>
      <p:pic>
        <p:nvPicPr>
          <p:cNvPr id="12" name="Picture 2" descr="\\nas-mainz\Projekte_vertraulich\Bayer\17-0612_Fischer_CI-Redesign\vom Kunden\Bayer_Cross_2017_REV-White_on-Screen_RGB_170630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701676" y="70485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97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1820" y="1138299"/>
            <a:ext cx="10798461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AE5F0EFB-A0AE-4E98-8E71-775933C1E913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//SSUS/Recruitment and Retention Overview of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EAD9179-7A6B-4268-BEB2-F3B8EB06115B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96104" y="617155"/>
            <a:ext cx="399600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nhaltsplatzhalter 6"/>
          <p:cNvSpPr>
            <a:spLocks noGrp="1"/>
          </p:cNvSpPr>
          <p:nvPr>
            <p:ph sz="quarter" idx="14"/>
          </p:nvPr>
        </p:nvSpPr>
        <p:spPr>
          <a:xfrm>
            <a:off x="981820" y="1732751"/>
            <a:ext cx="10798461" cy="4751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10" name="Logoschutz" hidden="1"/>
          <p:cNvSpPr/>
          <p:nvPr userDrawn="1"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187143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1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1094">
          <p15:clr>
            <a:srgbClr val="FBAE40"/>
          </p15:clr>
        </p15:guide>
        <p15:guide id="4" orient="horz" pos="4085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>
          <a:xfrm>
            <a:off x="5957549" y="6622002"/>
            <a:ext cx="392326" cy="108000"/>
          </a:xfrm>
        </p:spPr>
        <p:txBody>
          <a:bodyPr/>
          <a:lstStyle/>
          <a:p>
            <a:fld id="{EEAD9179-7A6B-4268-BEB2-F3B8EB06115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 Placeholder 10 (left)"/>
          <p:cNvSpPr>
            <a:spLocks noGrp="1"/>
          </p:cNvSpPr>
          <p:nvPr>
            <p:ph type="body" sz="quarter" idx="14"/>
          </p:nvPr>
        </p:nvSpPr>
        <p:spPr bwMode="gray">
          <a:xfrm>
            <a:off x="456499" y="1501931"/>
            <a:ext cx="5473784" cy="4752001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 bwMode="gray">
          <a:xfrm>
            <a:off x="1518082" y="181938"/>
            <a:ext cx="10262198" cy="864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456499" y="6617932"/>
            <a:ext cx="9158173" cy="112069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>
              <a:defRPr sz="700">
                <a:solidFill>
                  <a:schemeClr val="accent1"/>
                </a:solidFill>
              </a:defRPr>
            </a:lvl1pPr>
            <a:lvl2pPr marL="0" indent="0">
              <a:defRPr sz="700">
                <a:solidFill>
                  <a:schemeClr val="accent1"/>
                </a:solidFill>
              </a:defRPr>
            </a:lvl2pPr>
            <a:lvl3pPr marL="0" indent="0">
              <a:defRPr sz="700">
                <a:solidFill>
                  <a:schemeClr val="accent1"/>
                </a:solidFill>
              </a:defRPr>
            </a:lvl3pPr>
            <a:lvl4pPr marL="0" indent="0">
              <a:defRPr sz="700">
                <a:solidFill>
                  <a:schemeClr val="accent1"/>
                </a:solidFill>
              </a:defRPr>
            </a:lvl4pPr>
            <a:lvl5pPr marL="0" indent="0">
              <a:defRPr sz="700">
                <a:solidFill>
                  <a:schemeClr val="accent1"/>
                </a:solidFill>
              </a:defRPr>
            </a:lvl5pPr>
            <a:lvl6pPr marL="0" indent="0">
              <a:tabLst/>
              <a:defRPr sz="700">
                <a:solidFill>
                  <a:schemeClr val="accent1"/>
                </a:solidFill>
              </a:defRPr>
            </a:lvl6pPr>
            <a:lvl7pPr marL="0" indent="0">
              <a:tabLst/>
              <a:defRPr sz="700">
                <a:solidFill>
                  <a:schemeClr val="accent1"/>
                </a:solidFill>
              </a:defRPr>
            </a:lvl7pPr>
            <a:lvl8pPr marL="0" indent="0">
              <a:defRPr sz="700">
                <a:solidFill>
                  <a:schemeClr val="accent1"/>
                </a:solidFill>
              </a:defRPr>
            </a:lvl8pPr>
            <a:lvl9pPr marL="0" indent="0">
              <a:defRPr sz="700">
                <a:solidFill>
                  <a:schemeClr val="accent1"/>
                </a:solidFill>
              </a:defRPr>
            </a:lvl9pPr>
          </a:lstStyle>
          <a:p>
            <a:r>
              <a:rPr lang="en-US"/>
              <a:t>//SSUS/Recruitment and Retention Overview of Services</a:t>
            </a:r>
            <a:endParaRPr lang="en-US" dirty="0"/>
          </a:p>
        </p:txBody>
      </p:sp>
      <p:sp>
        <p:nvSpPr>
          <p:cNvPr id="15" name="Text Placeholder 10 (left)"/>
          <p:cNvSpPr>
            <a:spLocks noGrp="1"/>
          </p:cNvSpPr>
          <p:nvPr>
            <p:ph type="body" sz="quarter" idx="15"/>
          </p:nvPr>
        </p:nvSpPr>
        <p:spPr bwMode="gray">
          <a:xfrm>
            <a:off x="6299097" y="1501931"/>
            <a:ext cx="5473784" cy="4752001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15099" t="12143" r="14214" b="13891"/>
          <a:stretch/>
        </p:blipFill>
        <p:spPr>
          <a:xfrm>
            <a:off x="230865" y="98491"/>
            <a:ext cx="1152395" cy="1175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525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 (2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1821" y="1138299"/>
            <a:ext cx="10798461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417834" y="181938"/>
            <a:ext cx="10362446" cy="86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>
          <a:xfrm>
            <a:off x="6167277" y="6614358"/>
            <a:ext cx="392326" cy="108000"/>
          </a:xfrm>
        </p:spPr>
        <p:txBody>
          <a:bodyPr/>
          <a:lstStyle/>
          <a:p>
            <a:fld id="{EEAD9179-7A6B-4268-BEB2-F3B8EB06115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6"/>
          </p:nvPr>
        </p:nvSpPr>
        <p:spPr>
          <a:xfrm>
            <a:off x="981820" y="1732750"/>
            <a:ext cx="5220000" cy="475200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>
          <a:xfrm>
            <a:off x="6559603" y="1732750"/>
            <a:ext cx="5220000" cy="475200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Logoschutz" hidden="1"/>
          <p:cNvSpPr/>
          <p:nvPr userDrawn="1"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>
                <a:solidFill>
                  <a:schemeClr val="tx1"/>
                </a:solidFill>
              </a:rPr>
              <a:t>Schutz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456499" y="6617932"/>
            <a:ext cx="9158173" cy="112069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>
              <a:defRPr sz="700">
                <a:solidFill>
                  <a:schemeClr val="bg1"/>
                </a:solidFill>
              </a:defRPr>
            </a:lvl1pPr>
            <a:lvl2pPr marL="0" indent="0">
              <a:defRPr sz="700">
                <a:solidFill>
                  <a:schemeClr val="accent1"/>
                </a:solidFill>
              </a:defRPr>
            </a:lvl2pPr>
            <a:lvl3pPr marL="0" indent="0">
              <a:defRPr sz="700">
                <a:solidFill>
                  <a:schemeClr val="accent1"/>
                </a:solidFill>
              </a:defRPr>
            </a:lvl3pPr>
            <a:lvl4pPr marL="0" indent="0">
              <a:defRPr sz="700">
                <a:solidFill>
                  <a:schemeClr val="accent1"/>
                </a:solidFill>
              </a:defRPr>
            </a:lvl4pPr>
            <a:lvl5pPr marL="0" indent="0">
              <a:defRPr sz="700">
                <a:solidFill>
                  <a:schemeClr val="accent1"/>
                </a:solidFill>
              </a:defRPr>
            </a:lvl5pPr>
            <a:lvl6pPr marL="0" indent="0">
              <a:tabLst/>
              <a:defRPr sz="700">
                <a:solidFill>
                  <a:schemeClr val="accent1"/>
                </a:solidFill>
              </a:defRPr>
            </a:lvl6pPr>
            <a:lvl7pPr marL="0" indent="0">
              <a:tabLst/>
              <a:defRPr sz="700">
                <a:solidFill>
                  <a:schemeClr val="accent1"/>
                </a:solidFill>
              </a:defRPr>
            </a:lvl7pPr>
            <a:lvl8pPr marL="0" indent="0">
              <a:defRPr sz="700">
                <a:solidFill>
                  <a:schemeClr val="accent1"/>
                </a:solidFill>
              </a:defRPr>
            </a:lvl8pPr>
            <a:lvl9pPr marL="0" indent="0">
              <a:defRPr sz="700">
                <a:solidFill>
                  <a:schemeClr val="accent1"/>
                </a:solidFill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//SSUS/Recruitment and Retention Overview of Services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/>
          <a:srcRect l="15099" t="12143" r="14214" b="13891"/>
          <a:stretch/>
        </p:blipFill>
        <p:spPr>
          <a:xfrm>
            <a:off x="192396" y="60353"/>
            <a:ext cx="1152395" cy="1175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54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908">
          <p15:clr>
            <a:srgbClr val="FBAE40"/>
          </p15:clr>
        </p15:guide>
        <p15:guide id="2" pos="4134">
          <p15:clr>
            <a:srgbClr val="FBAE40"/>
          </p15:clr>
        </p15:guide>
        <p15:guide id="3" orient="horz" pos="1094">
          <p15:clr>
            <a:srgbClr val="FBAE40"/>
          </p15:clr>
        </p15:guide>
        <p15:guide id="4" orient="horz" pos="4085">
          <p15:clr>
            <a:srgbClr val="FBAE40"/>
          </p15:clr>
        </p15:guide>
        <p15:guide id="5" pos="619">
          <p15:clr>
            <a:srgbClr val="FBAE40"/>
          </p15:clr>
        </p15:guide>
        <p15:guide id="7" pos="7423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1820" y="1138299"/>
            <a:ext cx="10798461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46ABD6F3-9D03-4D09-8631-FF948BB4EBB7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//SSUS/Recruitment and Retention Overview of Services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868"/>
            <a:r>
              <a:rPr lang="en-US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‹#›</a:t>
            </a:fld>
            <a:endParaRPr lang="en-US">
              <a:solidFill>
                <a:srgbClr val="4D4D4D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96104" y="617155"/>
            <a:ext cx="399600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nhaltsplatzhalter 6"/>
          <p:cNvSpPr>
            <a:spLocks noGrp="1"/>
          </p:cNvSpPr>
          <p:nvPr>
            <p:ph sz="quarter" idx="16"/>
          </p:nvPr>
        </p:nvSpPr>
        <p:spPr>
          <a:xfrm>
            <a:off x="981820" y="1732750"/>
            <a:ext cx="5220000" cy="4752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>
          <a:xfrm>
            <a:off x="6559603" y="1732750"/>
            <a:ext cx="5220000" cy="4752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10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399735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908">
          <p15:clr>
            <a:srgbClr val="FBAE40"/>
          </p15:clr>
        </p15:guide>
        <p15:guide id="2" pos="4134">
          <p15:clr>
            <a:srgbClr val="FBAE40"/>
          </p15:clr>
        </p15:guide>
        <p15:guide id="3" orient="horz" pos="1094">
          <p15:clr>
            <a:srgbClr val="FBAE40"/>
          </p15:clr>
        </p15:guide>
        <p15:guide id="4" orient="horz" pos="4085">
          <p15:clr>
            <a:srgbClr val="FBAE40"/>
          </p15:clr>
        </p15:guide>
        <p15:guide id="5" pos="619">
          <p15:clr>
            <a:srgbClr val="FBAE40"/>
          </p15:clr>
        </p15:guide>
        <p15:guide id="7" pos="7423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- 1818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1B3952C-728C-49AD-8CB6-CEE21D4449F9}"/>
              </a:ext>
            </a:extLst>
          </p:cNvPr>
          <p:cNvSpPr/>
          <p:nvPr/>
        </p:nvSpPr>
        <p:spPr bwMode="gray">
          <a:xfrm>
            <a:off x="1" y="6496050"/>
            <a:ext cx="12190413" cy="35710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30000">
                <a:schemeClr val="accent1">
                  <a:lumMod val="10000"/>
                  <a:lumOff val="90000"/>
                  <a:alpha val="75000"/>
                </a:schemeClr>
              </a:gs>
              <a:gs pos="57000">
                <a:srgbClr val="E1F1F9">
                  <a:alpha val="50000"/>
                </a:srgbClr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76A3E76-4EDF-4D84-A653-511C3847BB97}"/>
              </a:ext>
            </a:extLst>
          </p:cNvPr>
          <p:cNvSpPr/>
          <p:nvPr/>
        </p:nvSpPr>
        <p:spPr bwMode="gray">
          <a:xfrm>
            <a:off x="1" y="0"/>
            <a:ext cx="12190413" cy="146200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30000">
                <a:schemeClr val="accent1">
                  <a:lumMod val="10000"/>
                  <a:lumOff val="90000"/>
                  <a:alpha val="75000"/>
                </a:schemeClr>
              </a:gs>
              <a:gs pos="57000">
                <a:srgbClr val="E1F1F9">
                  <a:alpha val="50000"/>
                </a:srgbClr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1821" y="1138299"/>
            <a:ext cx="10798461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EC5968EB-F1E9-4FF1-A68D-BF5969F9E68C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/>
              <a:t>Patient Recruitment and Retention/Entrepreneurial Bizarre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A353B01-0DBC-4E09-92EF-71D33EB9EE4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96104" y="617155"/>
            <a:ext cx="399600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nhaltsplatzhalter 6"/>
          <p:cNvSpPr>
            <a:spLocks noGrp="1"/>
          </p:cNvSpPr>
          <p:nvPr>
            <p:ph sz="quarter" idx="14"/>
          </p:nvPr>
        </p:nvSpPr>
        <p:spPr>
          <a:xfrm>
            <a:off x="981821" y="1732751"/>
            <a:ext cx="10798461" cy="4751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10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86006" y="509323"/>
            <a:ext cx="61200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 dirty="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298712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1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1094">
          <p15:clr>
            <a:srgbClr val="FBAE40"/>
          </p15:clr>
        </p15:guide>
        <p15:guide id="4" orient="horz" pos="408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3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 bwMode="white">
          <a:xfrm>
            <a:off x="0" y="0"/>
            <a:ext cx="1692000" cy="169106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09365" y="1732422"/>
            <a:ext cx="3620552" cy="592952"/>
          </a:xfrm>
        </p:spPr>
        <p:txBody>
          <a:bodyPr anchor="b"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</a:defRPr>
            </a:lvl2pPr>
            <a:lvl3pPr marL="0" indent="0" algn="l"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buNone/>
              <a:defRPr sz="2000">
                <a:solidFill>
                  <a:schemeClr val="bg1"/>
                </a:solidFill>
              </a:defRPr>
            </a:lvl4pPr>
            <a:lvl5pPr marL="0" indent="0" algn="l"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buNone/>
              <a:defRPr sz="2000">
                <a:solidFill>
                  <a:schemeClr val="bg1"/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7AF14A55-0752-47C3-B15A-7AC79D8605F1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r>
              <a:rPr lang="en-US"/>
              <a:t>//SSUS/Recruitment and Retention Overview of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fld id="{EEAD9179-7A6B-4268-BEB2-F3B8EB0611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">
          <a:xfrm>
            <a:off x="709560" y="2424948"/>
            <a:ext cx="3620357" cy="1440000"/>
          </a:xfrm>
        </p:spPr>
        <p:txBody>
          <a:bodyPr anchor="t"/>
          <a:lstStyle>
            <a:lvl1pPr>
              <a:defRPr sz="3200" i="1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E7DB5C-15A7-4763-A498-7608598D843B}"/>
              </a:ext>
            </a:extLst>
          </p:cNvPr>
          <p:cNvSpPr txBox="1"/>
          <p:nvPr/>
        </p:nvSpPr>
        <p:spPr bwMode="black">
          <a:xfrm>
            <a:off x="1378683" y="4041068"/>
            <a:ext cx="480832" cy="179724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56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1" b="0" i="0" u="none" strike="noStrike" kern="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</a:rPr>
              <a:t>///////////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 bwMode="black">
          <a:xfrm>
            <a:off x="1414398" y="4262151"/>
            <a:ext cx="2915519" cy="1080000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5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 bwMode="gray">
          <a:xfrm>
            <a:off x="4077842" y="0"/>
            <a:ext cx="8114954" cy="6858000"/>
          </a:xfrm>
          <a:custGeom>
            <a:avLst/>
            <a:gdLst>
              <a:gd name="connsiteX0" fmla="*/ 1341581 w 8112573"/>
              <a:gd name="connsiteY0" fmla="*/ 0 h 6858000"/>
              <a:gd name="connsiteX1" fmla="*/ 8112573 w 8112573"/>
              <a:gd name="connsiteY1" fmla="*/ 0 h 6858000"/>
              <a:gd name="connsiteX2" fmla="*/ 8112573 w 8112573"/>
              <a:gd name="connsiteY2" fmla="*/ 6858000 h 6858000"/>
              <a:gd name="connsiteX3" fmla="*/ 8112572 w 8112573"/>
              <a:gd name="connsiteY3" fmla="*/ 6858000 h 6858000"/>
              <a:gd name="connsiteX4" fmla="*/ 8112572 w 8112573"/>
              <a:gd name="connsiteY4" fmla="*/ 5739354 h 6858000"/>
              <a:gd name="connsiteX5" fmla="*/ 3275459 w 8112573"/>
              <a:gd name="connsiteY5" fmla="*/ 6858000 h 6858000"/>
              <a:gd name="connsiteX6" fmla="*/ 0 w 8112573"/>
              <a:gd name="connsiteY6" fmla="*/ 6858000 h 6858000"/>
              <a:gd name="connsiteX0" fmla="*/ 1341581 w 8112573"/>
              <a:gd name="connsiteY0" fmla="*/ 0 h 6858000"/>
              <a:gd name="connsiteX1" fmla="*/ 8112573 w 8112573"/>
              <a:gd name="connsiteY1" fmla="*/ 0 h 6858000"/>
              <a:gd name="connsiteX2" fmla="*/ 8112573 w 8112573"/>
              <a:gd name="connsiteY2" fmla="*/ 6858000 h 6858000"/>
              <a:gd name="connsiteX3" fmla="*/ 8112572 w 8112573"/>
              <a:gd name="connsiteY3" fmla="*/ 5739354 h 6858000"/>
              <a:gd name="connsiteX4" fmla="*/ 3275459 w 8112573"/>
              <a:gd name="connsiteY4" fmla="*/ 6858000 h 6858000"/>
              <a:gd name="connsiteX5" fmla="*/ 0 w 8112573"/>
              <a:gd name="connsiteY5" fmla="*/ 6858000 h 6858000"/>
              <a:gd name="connsiteX6" fmla="*/ 1341581 w 8112573"/>
              <a:gd name="connsiteY6" fmla="*/ 0 h 6858000"/>
              <a:gd name="connsiteX0" fmla="*/ 1341581 w 8112573"/>
              <a:gd name="connsiteY0" fmla="*/ 0 h 6858000"/>
              <a:gd name="connsiteX1" fmla="*/ 8112573 w 8112573"/>
              <a:gd name="connsiteY1" fmla="*/ 0 h 6858000"/>
              <a:gd name="connsiteX2" fmla="*/ 8112572 w 8112573"/>
              <a:gd name="connsiteY2" fmla="*/ 5739354 h 6858000"/>
              <a:gd name="connsiteX3" fmla="*/ 3275459 w 8112573"/>
              <a:gd name="connsiteY3" fmla="*/ 6858000 h 6858000"/>
              <a:gd name="connsiteX4" fmla="*/ 0 w 8112573"/>
              <a:gd name="connsiteY4" fmla="*/ 6858000 h 6858000"/>
              <a:gd name="connsiteX5" fmla="*/ 1341581 w 8112573"/>
              <a:gd name="connsiteY5" fmla="*/ 0 h 6858000"/>
              <a:gd name="connsiteX0" fmla="*/ 1341581 w 8114954"/>
              <a:gd name="connsiteY0" fmla="*/ 0 h 6858000"/>
              <a:gd name="connsiteX1" fmla="*/ 8112573 w 8114954"/>
              <a:gd name="connsiteY1" fmla="*/ 0 h 6858000"/>
              <a:gd name="connsiteX2" fmla="*/ 8114954 w 8114954"/>
              <a:gd name="connsiteY2" fmla="*/ 6003672 h 6858000"/>
              <a:gd name="connsiteX3" fmla="*/ 3275459 w 8114954"/>
              <a:gd name="connsiteY3" fmla="*/ 6858000 h 6858000"/>
              <a:gd name="connsiteX4" fmla="*/ 0 w 8114954"/>
              <a:gd name="connsiteY4" fmla="*/ 6858000 h 6858000"/>
              <a:gd name="connsiteX5" fmla="*/ 1341581 w 8114954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14954" h="6858000">
                <a:moveTo>
                  <a:pt x="1341581" y="0"/>
                </a:moveTo>
                <a:lnTo>
                  <a:pt x="8112573" y="0"/>
                </a:lnTo>
                <a:cubicBezTo>
                  <a:pt x="8112573" y="1913118"/>
                  <a:pt x="8114954" y="4090554"/>
                  <a:pt x="8114954" y="6003672"/>
                </a:cubicBezTo>
                <a:lnTo>
                  <a:pt x="3275459" y="6858000"/>
                </a:lnTo>
                <a:lnTo>
                  <a:pt x="0" y="6858000"/>
                </a:lnTo>
                <a:lnTo>
                  <a:pt x="1341581" y="0"/>
                </a:lnTo>
                <a:close/>
              </a:path>
            </a:pathLst>
          </a:custGeom>
        </p:spPr>
        <p:txBody>
          <a:bodyPr wrap="square" tIns="540000" anchor="ctr">
            <a:noAutofit/>
          </a:bodyPr>
          <a:lstStyle>
            <a:lvl1pPr algn="ctr">
              <a:defRPr/>
            </a:lvl1pPr>
          </a:lstStyle>
          <a:p>
            <a:r>
              <a:rPr lang="en-US" dirty="0"/>
              <a:t>Click icon to add picture</a:t>
            </a:r>
            <a:endParaRPr lang="de-DE"/>
          </a:p>
        </p:txBody>
      </p:sp>
      <p:pic>
        <p:nvPicPr>
          <p:cNvPr id="12" name="Picture 2" descr="\\nas-mainz\Projekte_vertraulich\Bayer\17-0612_Fischer_CI-Redesign\vom Kunden\Bayer_Cross_2017_REV-White_on-Screen_RGB_170630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701676" y="70485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6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1976765" y="403540"/>
            <a:ext cx="9624002" cy="86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5" name="Text Placeholder 54"/>
          <p:cNvSpPr>
            <a:spLocks noGrp="1"/>
          </p:cNvSpPr>
          <p:nvPr>
            <p:ph type="body" sz="quarter" idx="13"/>
          </p:nvPr>
        </p:nvSpPr>
        <p:spPr bwMode="gray">
          <a:xfrm>
            <a:off x="2005337" y="1843721"/>
            <a:ext cx="4680000" cy="4641030"/>
          </a:xfrm>
        </p:spPr>
        <p:txBody>
          <a:bodyPr/>
          <a:lstStyle>
            <a:lvl1pPr marL="270000" indent="-270000">
              <a:spcBef>
                <a:spcPts val="1800"/>
              </a:spcBef>
              <a:spcAft>
                <a:spcPts val="0"/>
              </a:spcAft>
              <a:buFontTx/>
              <a:buBlip>
                <a:blip r:embed="rId2"/>
              </a:buBlip>
              <a:defRPr sz="2000"/>
            </a:lvl1pPr>
            <a:lvl2pPr marL="540000" indent="-270000">
              <a:spcBef>
                <a:spcPts val="600"/>
              </a:spcBef>
              <a:spcAft>
                <a:spcPts val="0"/>
              </a:spcAft>
              <a:buFontTx/>
              <a:buBlip>
                <a:blip r:embed="rId3"/>
              </a:buBlip>
              <a:defRPr sz="2000"/>
            </a:lvl2pPr>
            <a:lvl3pPr marL="810000" indent="-270000">
              <a:spcBef>
                <a:spcPts val="600"/>
              </a:spcBef>
              <a:spcAft>
                <a:spcPts val="0"/>
              </a:spcAft>
              <a:buFontTx/>
              <a:buBlip>
                <a:blip r:embed="rId4"/>
              </a:buBlip>
              <a:defRPr sz="2000"/>
            </a:lvl3pPr>
            <a:lvl4pPr marL="1080000" indent="-270000">
              <a:spcBef>
                <a:spcPts val="600"/>
              </a:spcBef>
              <a:spcAft>
                <a:spcPts val="0"/>
              </a:spcAft>
              <a:buFontTx/>
              <a:buBlip>
                <a:blip r:embed="rId5"/>
              </a:buBlip>
              <a:defRPr sz="2000"/>
            </a:lvl4pPr>
            <a:lvl5pPr>
              <a:spcBef>
                <a:spcPts val="600"/>
              </a:spcBef>
              <a:spcAft>
                <a:spcPts val="0"/>
              </a:spcAft>
              <a:defRPr sz="2000"/>
            </a:lvl5pPr>
            <a:lvl6pPr>
              <a:spcBef>
                <a:spcPts val="600"/>
              </a:spcBef>
              <a:spcAft>
                <a:spcPts val="0"/>
              </a:spcAft>
              <a:defRPr sz="2000"/>
            </a:lvl6pPr>
            <a:lvl7pPr>
              <a:spcBef>
                <a:spcPts val="600"/>
              </a:spcBef>
              <a:spcAft>
                <a:spcPts val="0"/>
              </a:spcAft>
              <a:defRPr sz="2000"/>
            </a:lvl7pPr>
            <a:lvl8pPr>
              <a:spcBef>
                <a:spcPts val="600"/>
              </a:spcBef>
              <a:spcAft>
                <a:spcPts val="0"/>
              </a:spcAft>
              <a:defRPr sz="2000"/>
            </a:lvl8pPr>
            <a:lvl9pPr>
              <a:spcBef>
                <a:spcPts val="600"/>
              </a:spcBef>
              <a:spcAft>
                <a:spcPts val="0"/>
              </a:spcAft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/>
          <p:nvPr/>
        </p:nvSpPr>
        <p:spPr bwMode="gray">
          <a:xfrm>
            <a:off x="0" y="0"/>
            <a:ext cx="974672" cy="1735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9A7A29B2-DA64-430B-8ED7-D688814B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>
          <a:xfrm>
            <a:off x="974672" y="6617933"/>
            <a:ext cx="5710665" cy="108000"/>
          </a:xfrm>
        </p:spPr>
        <p:txBody>
          <a:bodyPr/>
          <a:lstStyle/>
          <a:p>
            <a:r>
              <a:rPr lang="en-US"/>
              <a:t>//SSUS/Recruitment and Retention Overview of Services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>
          <a:xfrm>
            <a:off x="195843" y="6617933"/>
            <a:ext cx="392326" cy="108000"/>
          </a:xfrm>
        </p:spPr>
        <p:txBody>
          <a:bodyPr/>
          <a:lstStyle/>
          <a:p>
            <a:fld id="{EEAD9179-7A6B-4268-BEB2-F3B8EB0611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2" descr="\\nas-mainz\Projekte_vertraulich\Bayer\17-0612_Fischer_CI-Redesign\vom Kunden\Bayer_Cross_2017_on-Screen_RGB_170630.wm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01676" y="704850"/>
            <a:ext cx="720312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7804236" y="1"/>
            <a:ext cx="4386177" cy="6858000"/>
            <a:chOff x="7804236" y="1"/>
            <a:chExt cx="4386177" cy="6858000"/>
          </a:xfrm>
        </p:grpSpPr>
        <p:sp>
          <p:nvSpPr>
            <p:cNvPr id="19" name="Freeform 6"/>
            <p:cNvSpPr>
              <a:spLocks/>
            </p:cNvSpPr>
            <p:nvPr userDrawn="1"/>
          </p:nvSpPr>
          <p:spPr bwMode="black">
            <a:xfrm>
              <a:off x="7804236" y="1"/>
              <a:ext cx="2489310" cy="6858000"/>
            </a:xfrm>
            <a:custGeom>
              <a:avLst/>
              <a:gdLst>
                <a:gd name="T0" fmla="*/ 9 w 1857"/>
                <a:gd name="T1" fmla="*/ 5116 h 5116"/>
                <a:gd name="T2" fmla="*/ 1857 w 1857"/>
                <a:gd name="T3" fmla="*/ 0 h 5116"/>
                <a:gd name="T4" fmla="*/ 1847 w 1857"/>
                <a:gd name="T5" fmla="*/ 0 h 5116"/>
                <a:gd name="T6" fmla="*/ 0 w 1857"/>
                <a:gd name="T7" fmla="*/ 5116 h 5116"/>
                <a:gd name="T8" fmla="*/ 9 w 1857"/>
                <a:gd name="T9" fmla="*/ 5116 h 5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7" h="5116">
                  <a:moveTo>
                    <a:pt x="9" y="5116"/>
                  </a:moveTo>
                  <a:lnTo>
                    <a:pt x="1857" y="0"/>
                  </a:lnTo>
                  <a:lnTo>
                    <a:pt x="1847" y="0"/>
                  </a:lnTo>
                  <a:lnTo>
                    <a:pt x="0" y="5116"/>
                  </a:lnTo>
                  <a:lnTo>
                    <a:pt x="9" y="511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black">
            <a:xfrm>
              <a:off x="8456276" y="1408976"/>
              <a:ext cx="3734137" cy="5449024"/>
            </a:xfrm>
            <a:custGeom>
              <a:avLst/>
              <a:gdLst>
                <a:gd name="T0" fmla="*/ 0 w 2785"/>
                <a:gd name="T1" fmla="*/ 4064 h 4064"/>
                <a:gd name="T2" fmla="*/ 11 w 2785"/>
                <a:gd name="T3" fmla="*/ 4064 h 4064"/>
                <a:gd name="T4" fmla="*/ 2785 w 2785"/>
                <a:gd name="T5" fmla="*/ 17 h 4064"/>
                <a:gd name="T6" fmla="*/ 2785 w 2785"/>
                <a:gd name="T7" fmla="*/ 0 h 4064"/>
                <a:gd name="T8" fmla="*/ 0 w 2785"/>
                <a:gd name="T9" fmla="*/ 4064 h 4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5" h="4064">
                  <a:moveTo>
                    <a:pt x="0" y="4064"/>
                  </a:moveTo>
                  <a:lnTo>
                    <a:pt x="11" y="4064"/>
                  </a:lnTo>
                  <a:lnTo>
                    <a:pt x="2785" y="17"/>
                  </a:lnTo>
                  <a:lnTo>
                    <a:pt x="2785" y="0"/>
                  </a:lnTo>
                  <a:lnTo>
                    <a:pt x="0" y="406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22964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invGray">
          <a:xfrm>
            <a:off x="0" y="0"/>
            <a:ext cx="2104575" cy="6861175"/>
          </a:xfrm>
          <a:custGeom>
            <a:avLst/>
            <a:gdLst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762994 w 2104575"/>
              <a:gd name="connsiteY3" fmla="*/ 6858000 h 6858000"/>
              <a:gd name="connsiteX4" fmla="*/ 195843 w 2104575"/>
              <a:gd name="connsiteY4" fmla="*/ 6858000 h 6858000"/>
              <a:gd name="connsiteX5" fmla="*/ 0 w 2104575"/>
              <a:gd name="connsiteY5" fmla="*/ 6858000 h 6858000"/>
              <a:gd name="connsiteX6" fmla="*/ 0 w 2104575"/>
              <a:gd name="connsiteY6" fmla="*/ 0 h 6858000"/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762994 w 2104575"/>
              <a:gd name="connsiteY3" fmla="*/ 6858000 h 6858000"/>
              <a:gd name="connsiteX4" fmla="*/ 0 w 2104575"/>
              <a:gd name="connsiteY4" fmla="*/ 6858000 h 6858000"/>
              <a:gd name="connsiteX5" fmla="*/ 0 w 2104575"/>
              <a:gd name="connsiteY5" fmla="*/ 0 h 6858000"/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0 w 2104575"/>
              <a:gd name="connsiteY3" fmla="*/ 6858000 h 6858000"/>
              <a:gd name="connsiteX4" fmla="*/ 0 w 2104575"/>
              <a:gd name="connsiteY4" fmla="*/ 0 h 6858000"/>
              <a:gd name="connsiteX0" fmla="*/ 0 w 2104575"/>
              <a:gd name="connsiteY0" fmla="*/ 0 h 6861175"/>
              <a:gd name="connsiteX1" fmla="*/ 2104575 w 2104575"/>
              <a:gd name="connsiteY1" fmla="*/ 0 h 6861175"/>
              <a:gd name="connsiteX2" fmla="*/ 650732 w 2104575"/>
              <a:gd name="connsiteY2" fmla="*/ 6861175 h 6861175"/>
              <a:gd name="connsiteX3" fmla="*/ 0 w 2104575"/>
              <a:gd name="connsiteY3" fmla="*/ 6858000 h 6861175"/>
              <a:gd name="connsiteX4" fmla="*/ 0 w 2104575"/>
              <a:gd name="connsiteY4" fmla="*/ 0 h 686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4575" h="6861175">
                <a:moveTo>
                  <a:pt x="0" y="0"/>
                </a:moveTo>
                <a:lnTo>
                  <a:pt x="2104575" y="0"/>
                </a:lnTo>
                <a:lnTo>
                  <a:pt x="650732" y="6861175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E61A5D"/>
              </a:gs>
              <a:gs pos="50000">
                <a:srgbClr val="E61A5D"/>
              </a:gs>
              <a:gs pos="84000">
                <a:srgbClr val="E61A5D">
                  <a:alpha val="0"/>
                </a:srgbClr>
              </a:gs>
            </a:gsLst>
            <a:lin ang="27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DF790186-AC83-4B5C-9FED-417CA5B5524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r>
              <a:rPr lang="en-US"/>
              <a:t>//SSUS/Recruitment and Retention Overview of Services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fld id="{EEAD9179-7A6B-4268-BEB2-F3B8EB0611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6" name="Subtitle 2"/>
          <p:cNvSpPr>
            <a:spLocks noGrp="1"/>
          </p:cNvSpPr>
          <p:nvPr>
            <p:ph type="subTitle" idx="1"/>
          </p:nvPr>
        </p:nvSpPr>
        <p:spPr bwMode="black">
          <a:xfrm>
            <a:off x="6846097" y="3064854"/>
            <a:ext cx="4500000" cy="720000"/>
          </a:xfrm>
        </p:spPr>
        <p:txBody>
          <a:bodyPr anchor="t"/>
          <a:lstStyle>
            <a:lvl1pPr marL="0" indent="0" algn="l">
              <a:buNone/>
              <a:defRPr sz="2400" b="1">
                <a:solidFill>
                  <a:schemeClr val="accent1"/>
                </a:solidFill>
              </a:defRPr>
            </a:lvl1pPr>
            <a:lvl2pPr marL="0" indent="0" algn="l">
              <a:buNone/>
              <a:defRPr sz="2400" b="1">
                <a:solidFill>
                  <a:schemeClr val="accent1"/>
                </a:solidFill>
              </a:defRPr>
            </a:lvl2pPr>
            <a:lvl3pPr marL="0" indent="0" algn="l">
              <a:buNone/>
              <a:defRPr sz="2400" b="1">
                <a:solidFill>
                  <a:schemeClr val="accent1"/>
                </a:solidFill>
              </a:defRPr>
            </a:lvl3pPr>
            <a:lvl4pPr marL="0" indent="0" algn="l">
              <a:buNone/>
              <a:defRPr sz="2400" b="1">
                <a:solidFill>
                  <a:schemeClr val="accent1"/>
                </a:solidFill>
              </a:defRPr>
            </a:lvl4pPr>
            <a:lvl5pPr marL="0" indent="0" algn="l">
              <a:buNone/>
              <a:defRPr sz="2400" b="1">
                <a:solidFill>
                  <a:schemeClr val="accent1"/>
                </a:solidFill>
              </a:defRPr>
            </a:lvl5pPr>
            <a:lvl6pPr marL="0" indent="0" algn="l">
              <a:buNone/>
              <a:defRPr sz="2400" b="1">
                <a:solidFill>
                  <a:schemeClr val="accent1"/>
                </a:solidFill>
              </a:defRPr>
            </a:lvl6pPr>
            <a:lvl7pPr marL="0" indent="0" algn="l">
              <a:buNone/>
              <a:defRPr sz="2400" b="1">
                <a:solidFill>
                  <a:schemeClr val="accent1"/>
                </a:solidFill>
              </a:defRPr>
            </a:lvl7pPr>
            <a:lvl8pPr marL="0" indent="0" algn="l">
              <a:buNone/>
              <a:defRPr sz="2400" b="1">
                <a:solidFill>
                  <a:schemeClr val="accent1"/>
                </a:solidFill>
              </a:defRPr>
            </a:lvl8pPr>
            <a:lvl9pPr marL="0" indent="0" algn="l">
              <a:buNone/>
              <a:defRPr sz="2400" b="1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</a:p>
        </p:txBody>
      </p:sp>
      <p:grpSp>
        <p:nvGrpSpPr>
          <p:cNvPr id="23" name="Group 219"/>
          <p:cNvGrpSpPr>
            <a:grpSpLocks noChangeAspect="1"/>
          </p:cNvGrpSpPr>
          <p:nvPr/>
        </p:nvGrpSpPr>
        <p:grpSpPr bwMode="gray">
          <a:xfrm>
            <a:off x="197700" y="617323"/>
            <a:ext cx="395248" cy="396000"/>
            <a:chOff x="6936" y="180"/>
            <a:chExt cx="526" cy="527"/>
          </a:xfrm>
          <a:solidFill>
            <a:schemeClr val="bg1"/>
          </a:solidFill>
        </p:grpSpPr>
        <p:sp>
          <p:nvSpPr>
            <p:cNvPr id="25" name="Freeform 220"/>
            <p:cNvSpPr>
              <a:spLocks/>
            </p:cNvSpPr>
            <p:nvPr/>
          </p:nvSpPr>
          <p:spPr bwMode="gray">
            <a:xfrm>
              <a:off x="7156" y="407"/>
              <a:ext cx="89" cy="70"/>
            </a:xfrm>
            <a:custGeom>
              <a:avLst/>
              <a:gdLst>
                <a:gd name="T0" fmla="*/ 67 w 89"/>
                <a:gd name="T1" fmla="*/ 0 h 70"/>
                <a:gd name="T2" fmla="*/ 89 w 89"/>
                <a:gd name="T3" fmla="*/ 0 h 70"/>
                <a:gd name="T4" fmla="*/ 53 w 89"/>
                <a:gd name="T5" fmla="*/ 46 h 70"/>
                <a:gd name="T6" fmla="*/ 53 w 89"/>
                <a:gd name="T7" fmla="*/ 70 h 70"/>
                <a:gd name="T8" fmla="*/ 36 w 89"/>
                <a:gd name="T9" fmla="*/ 70 h 70"/>
                <a:gd name="T10" fmla="*/ 36 w 89"/>
                <a:gd name="T11" fmla="*/ 46 h 70"/>
                <a:gd name="T12" fmla="*/ 0 w 89"/>
                <a:gd name="T13" fmla="*/ 0 h 70"/>
                <a:gd name="T14" fmla="*/ 19 w 89"/>
                <a:gd name="T15" fmla="*/ 0 h 70"/>
                <a:gd name="T16" fmla="*/ 43 w 89"/>
                <a:gd name="T17" fmla="*/ 34 h 70"/>
                <a:gd name="T18" fmla="*/ 67 w 89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70">
                  <a:moveTo>
                    <a:pt x="67" y="0"/>
                  </a:moveTo>
                  <a:lnTo>
                    <a:pt x="89" y="0"/>
                  </a:lnTo>
                  <a:lnTo>
                    <a:pt x="53" y="46"/>
                  </a:lnTo>
                  <a:lnTo>
                    <a:pt x="53" y="70"/>
                  </a:lnTo>
                  <a:lnTo>
                    <a:pt x="36" y="70"/>
                  </a:lnTo>
                  <a:lnTo>
                    <a:pt x="36" y="46"/>
                  </a:lnTo>
                  <a:lnTo>
                    <a:pt x="0" y="0"/>
                  </a:lnTo>
                  <a:lnTo>
                    <a:pt x="19" y="0"/>
                  </a:lnTo>
                  <a:lnTo>
                    <a:pt x="43" y="34"/>
                  </a:lnTo>
                  <a:lnTo>
                    <a:pt x="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27" name="Freeform 221"/>
            <p:cNvSpPr>
              <a:spLocks/>
            </p:cNvSpPr>
            <p:nvPr/>
          </p:nvSpPr>
          <p:spPr bwMode="gray">
            <a:xfrm>
              <a:off x="7254" y="407"/>
              <a:ext cx="65" cy="70"/>
            </a:xfrm>
            <a:custGeom>
              <a:avLst/>
              <a:gdLst>
                <a:gd name="T0" fmla="*/ 65 w 65"/>
                <a:gd name="T1" fmla="*/ 0 h 70"/>
                <a:gd name="T2" fmla="*/ 65 w 65"/>
                <a:gd name="T3" fmla="*/ 15 h 70"/>
                <a:gd name="T4" fmla="*/ 17 w 65"/>
                <a:gd name="T5" fmla="*/ 15 h 70"/>
                <a:gd name="T6" fmla="*/ 17 w 65"/>
                <a:gd name="T7" fmla="*/ 29 h 70"/>
                <a:gd name="T8" fmla="*/ 62 w 65"/>
                <a:gd name="T9" fmla="*/ 29 h 70"/>
                <a:gd name="T10" fmla="*/ 62 w 65"/>
                <a:gd name="T11" fmla="*/ 41 h 70"/>
                <a:gd name="T12" fmla="*/ 17 w 65"/>
                <a:gd name="T13" fmla="*/ 41 h 70"/>
                <a:gd name="T14" fmla="*/ 17 w 65"/>
                <a:gd name="T15" fmla="*/ 56 h 70"/>
                <a:gd name="T16" fmla="*/ 65 w 65"/>
                <a:gd name="T17" fmla="*/ 56 h 70"/>
                <a:gd name="T18" fmla="*/ 65 w 65"/>
                <a:gd name="T19" fmla="*/ 70 h 70"/>
                <a:gd name="T20" fmla="*/ 0 w 65"/>
                <a:gd name="T21" fmla="*/ 70 h 70"/>
                <a:gd name="T22" fmla="*/ 0 w 65"/>
                <a:gd name="T23" fmla="*/ 0 h 70"/>
                <a:gd name="T24" fmla="*/ 65 w 65"/>
                <a:gd name="T2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70">
                  <a:moveTo>
                    <a:pt x="65" y="0"/>
                  </a:moveTo>
                  <a:lnTo>
                    <a:pt x="65" y="15"/>
                  </a:lnTo>
                  <a:lnTo>
                    <a:pt x="17" y="15"/>
                  </a:lnTo>
                  <a:lnTo>
                    <a:pt x="17" y="29"/>
                  </a:lnTo>
                  <a:lnTo>
                    <a:pt x="62" y="29"/>
                  </a:lnTo>
                  <a:lnTo>
                    <a:pt x="62" y="41"/>
                  </a:lnTo>
                  <a:lnTo>
                    <a:pt x="17" y="41"/>
                  </a:lnTo>
                  <a:lnTo>
                    <a:pt x="17" y="56"/>
                  </a:lnTo>
                  <a:lnTo>
                    <a:pt x="65" y="56"/>
                  </a:lnTo>
                  <a:lnTo>
                    <a:pt x="65" y="70"/>
                  </a:lnTo>
                  <a:lnTo>
                    <a:pt x="0" y="70"/>
                  </a:lnTo>
                  <a:lnTo>
                    <a:pt x="0" y="0"/>
                  </a:lnTo>
                  <a:lnTo>
                    <a:pt x="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28" name="Freeform 222"/>
            <p:cNvSpPr>
              <a:spLocks/>
            </p:cNvSpPr>
            <p:nvPr/>
          </p:nvSpPr>
          <p:spPr bwMode="gray">
            <a:xfrm>
              <a:off x="7168" y="496"/>
              <a:ext cx="65" cy="70"/>
            </a:xfrm>
            <a:custGeom>
              <a:avLst/>
              <a:gdLst>
                <a:gd name="T0" fmla="*/ 65 w 65"/>
                <a:gd name="T1" fmla="*/ 0 h 70"/>
                <a:gd name="T2" fmla="*/ 65 w 65"/>
                <a:gd name="T3" fmla="*/ 15 h 70"/>
                <a:gd name="T4" fmla="*/ 17 w 65"/>
                <a:gd name="T5" fmla="*/ 15 h 70"/>
                <a:gd name="T6" fmla="*/ 17 w 65"/>
                <a:gd name="T7" fmla="*/ 27 h 70"/>
                <a:gd name="T8" fmla="*/ 62 w 65"/>
                <a:gd name="T9" fmla="*/ 27 h 70"/>
                <a:gd name="T10" fmla="*/ 62 w 65"/>
                <a:gd name="T11" fmla="*/ 41 h 70"/>
                <a:gd name="T12" fmla="*/ 17 w 65"/>
                <a:gd name="T13" fmla="*/ 41 h 70"/>
                <a:gd name="T14" fmla="*/ 17 w 65"/>
                <a:gd name="T15" fmla="*/ 55 h 70"/>
                <a:gd name="T16" fmla="*/ 65 w 65"/>
                <a:gd name="T17" fmla="*/ 55 h 70"/>
                <a:gd name="T18" fmla="*/ 65 w 65"/>
                <a:gd name="T19" fmla="*/ 70 h 70"/>
                <a:gd name="T20" fmla="*/ 0 w 65"/>
                <a:gd name="T21" fmla="*/ 70 h 70"/>
                <a:gd name="T22" fmla="*/ 0 w 65"/>
                <a:gd name="T23" fmla="*/ 0 h 70"/>
                <a:gd name="T24" fmla="*/ 65 w 65"/>
                <a:gd name="T2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70">
                  <a:moveTo>
                    <a:pt x="65" y="0"/>
                  </a:moveTo>
                  <a:lnTo>
                    <a:pt x="65" y="15"/>
                  </a:lnTo>
                  <a:lnTo>
                    <a:pt x="17" y="15"/>
                  </a:lnTo>
                  <a:lnTo>
                    <a:pt x="17" y="27"/>
                  </a:lnTo>
                  <a:lnTo>
                    <a:pt x="62" y="27"/>
                  </a:lnTo>
                  <a:lnTo>
                    <a:pt x="62" y="41"/>
                  </a:lnTo>
                  <a:lnTo>
                    <a:pt x="17" y="41"/>
                  </a:lnTo>
                  <a:lnTo>
                    <a:pt x="17" y="55"/>
                  </a:lnTo>
                  <a:lnTo>
                    <a:pt x="65" y="55"/>
                  </a:lnTo>
                  <a:lnTo>
                    <a:pt x="65" y="70"/>
                  </a:lnTo>
                  <a:lnTo>
                    <a:pt x="0" y="70"/>
                  </a:lnTo>
                  <a:lnTo>
                    <a:pt x="0" y="0"/>
                  </a:lnTo>
                  <a:lnTo>
                    <a:pt x="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29" name="Freeform 223"/>
            <p:cNvSpPr>
              <a:spLocks noEditPoints="1"/>
            </p:cNvSpPr>
            <p:nvPr/>
          </p:nvSpPr>
          <p:spPr bwMode="gray">
            <a:xfrm>
              <a:off x="7343" y="407"/>
              <a:ext cx="69" cy="70"/>
            </a:xfrm>
            <a:custGeom>
              <a:avLst/>
              <a:gdLst>
                <a:gd name="T0" fmla="*/ 16 w 69"/>
                <a:gd name="T1" fmla="*/ 29 h 70"/>
                <a:gd name="T2" fmla="*/ 43 w 69"/>
                <a:gd name="T3" fmla="*/ 29 h 70"/>
                <a:gd name="T4" fmla="*/ 43 w 69"/>
                <a:gd name="T5" fmla="*/ 29 h 70"/>
                <a:gd name="T6" fmla="*/ 45 w 69"/>
                <a:gd name="T7" fmla="*/ 29 h 70"/>
                <a:gd name="T8" fmla="*/ 45 w 69"/>
                <a:gd name="T9" fmla="*/ 29 h 70"/>
                <a:gd name="T10" fmla="*/ 48 w 69"/>
                <a:gd name="T11" fmla="*/ 29 h 70"/>
                <a:gd name="T12" fmla="*/ 48 w 69"/>
                <a:gd name="T13" fmla="*/ 27 h 70"/>
                <a:gd name="T14" fmla="*/ 48 w 69"/>
                <a:gd name="T15" fmla="*/ 27 h 70"/>
                <a:gd name="T16" fmla="*/ 48 w 69"/>
                <a:gd name="T17" fmla="*/ 27 h 70"/>
                <a:gd name="T18" fmla="*/ 50 w 69"/>
                <a:gd name="T19" fmla="*/ 24 h 70"/>
                <a:gd name="T20" fmla="*/ 50 w 69"/>
                <a:gd name="T21" fmla="*/ 24 h 70"/>
                <a:gd name="T22" fmla="*/ 50 w 69"/>
                <a:gd name="T23" fmla="*/ 22 h 70"/>
                <a:gd name="T24" fmla="*/ 50 w 69"/>
                <a:gd name="T25" fmla="*/ 22 h 70"/>
                <a:gd name="T26" fmla="*/ 50 w 69"/>
                <a:gd name="T27" fmla="*/ 20 h 70"/>
                <a:gd name="T28" fmla="*/ 48 w 69"/>
                <a:gd name="T29" fmla="*/ 20 h 70"/>
                <a:gd name="T30" fmla="*/ 48 w 69"/>
                <a:gd name="T31" fmla="*/ 17 h 70"/>
                <a:gd name="T32" fmla="*/ 48 w 69"/>
                <a:gd name="T33" fmla="*/ 17 h 70"/>
                <a:gd name="T34" fmla="*/ 48 w 69"/>
                <a:gd name="T35" fmla="*/ 17 h 70"/>
                <a:gd name="T36" fmla="*/ 45 w 69"/>
                <a:gd name="T37" fmla="*/ 15 h 70"/>
                <a:gd name="T38" fmla="*/ 45 w 69"/>
                <a:gd name="T39" fmla="*/ 15 h 70"/>
                <a:gd name="T40" fmla="*/ 43 w 69"/>
                <a:gd name="T41" fmla="*/ 15 h 70"/>
                <a:gd name="T42" fmla="*/ 43 w 69"/>
                <a:gd name="T43" fmla="*/ 15 h 70"/>
                <a:gd name="T44" fmla="*/ 43 w 69"/>
                <a:gd name="T45" fmla="*/ 15 h 70"/>
                <a:gd name="T46" fmla="*/ 16 w 69"/>
                <a:gd name="T47" fmla="*/ 70 h 70"/>
                <a:gd name="T48" fmla="*/ 43 w 69"/>
                <a:gd name="T49" fmla="*/ 0 h 70"/>
                <a:gd name="T50" fmla="*/ 48 w 69"/>
                <a:gd name="T51" fmla="*/ 0 h 70"/>
                <a:gd name="T52" fmla="*/ 50 w 69"/>
                <a:gd name="T53" fmla="*/ 0 h 70"/>
                <a:gd name="T54" fmla="*/ 52 w 69"/>
                <a:gd name="T55" fmla="*/ 3 h 70"/>
                <a:gd name="T56" fmla="*/ 55 w 69"/>
                <a:gd name="T57" fmla="*/ 5 h 70"/>
                <a:gd name="T58" fmla="*/ 57 w 69"/>
                <a:gd name="T59" fmla="*/ 5 h 70"/>
                <a:gd name="T60" fmla="*/ 60 w 69"/>
                <a:gd name="T61" fmla="*/ 8 h 70"/>
                <a:gd name="T62" fmla="*/ 62 w 69"/>
                <a:gd name="T63" fmla="*/ 10 h 70"/>
                <a:gd name="T64" fmla="*/ 64 w 69"/>
                <a:gd name="T65" fmla="*/ 15 h 70"/>
                <a:gd name="T66" fmla="*/ 64 w 69"/>
                <a:gd name="T67" fmla="*/ 17 h 70"/>
                <a:gd name="T68" fmla="*/ 64 w 69"/>
                <a:gd name="T69" fmla="*/ 20 h 70"/>
                <a:gd name="T70" fmla="*/ 64 w 69"/>
                <a:gd name="T71" fmla="*/ 24 h 70"/>
                <a:gd name="T72" fmla="*/ 64 w 69"/>
                <a:gd name="T73" fmla="*/ 27 h 70"/>
                <a:gd name="T74" fmla="*/ 64 w 69"/>
                <a:gd name="T75" fmla="*/ 29 h 70"/>
                <a:gd name="T76" fmla="*/ 64 w 69"/>
                <a:gd name="T77" fmla="*/ 32 h 70"/>
                <a:gd name="T78" fmla="*/ 62 w 69"/>
                <a:gd name="T79" fmla="*/ 34 h 70"/>
                <a:gd name="T80" fmla="*/ 60 w 69"/>
                <a:gd name="T81" fmla="*/ 36 h 70"/>
                <a:gd name="T82" fmla="*/ 60 w 69"/>
                <a:gd name="T83" fmla="*/ 36 h 70"/>
                <a:gd name="T84" fmla="*/ 57 w 69"/>
                <a:gd name="T85" fmla="*/ 39 h 70"/>
                <a:gd name="T86" fmla="*/ 55 w 69"/>
                <a:gd name="T87" fmla="*/ 41 h 70"/>
                <a:gd name="T88" fmla="*/ 52 w 69"/>
                <a:gd name="T89" fmla="*/ 41 h 70"/>
                <a:gd name="T90" fmla="*/ 50 w 69"/>
                <a:gd name="T91" fmla="*/ 44 h 70"/>
                <a:gd name="T92" fmla="*/ 50 w 69"/>
                <a:gd name="T9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9" h="70">
                  <a:moveTo>
                    <a:pt x="43" y="15"/>
                  </a:moveTo>
                  <a:lnTo>
                    <a:pt x="16" y="15"/>
                  </a:lnTo>
                  <a:lnTo>
                    <a:pt x="16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close/>
                  <a:moveTo>
                    <a:pt x="31" y="44"/>
                  </a:moveTo>
                  <a:lnTo>
                    <a:pt x="16" y="44"/>
                  </a:lnTo>
                  <a:lnTo>
                    <a:pt x="16" y="70"/>
                  </a:lnTo>
                  <a:lnTo>
                    <a:pt x="0" y="70"/>
                  </a:lnTo>
                  <a:lnTo>
                    <a:pt x="0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5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10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20"/>
                  </a:lnTo>
                  <a:lnTo>
                    <a:pt x="64" y="20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32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5" y="41"/>
                  </a:lnTo>
                  <a:lnTo>
                    <a:pt x="55" y="41"/>
                  </a:lnTo>
                  <a:lnTo>
                    <a:pt x="55" y="41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69" y="70"/>
                  </a:lnTo>
                  <a:lnTo>
                    <a:pt x="50" y="70"/>
                  </a:lnTo>
                  <a:lnTo>
                    <a:pt x="31" y="44"/>
                  </a:ln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30" name="Freeform 224"/>
            <p:cNvSpPr>
              <a:spLocks noEditPoints="1"/>
            </p:cNvSpPr>
            <p:nvPr/>
          </p:nvSpPr>
          <p:spPr bwMode="gray">
            <a:xfrm>
              <a:off x="7168" y="587"/>
              <a:ext cx="77" cy="70"/>
            </a:xfrm>
            <a:custGeom>
              <a:avLst/>
              <a:gdLst>
                <a:gd name="T0" fmla="*/ 48 w 77"/>
                <a:gd name="T1" fmla="*/ 0 h 70"/>
                <a:gd name="T2" fmla="*/ 50 w 77"/>
                <a:gd name="T3" fmla="*/ 0 h 70"/>
                <a:gd name="T4" fmla="*/ 53 w 77"/>
                <a:gd name="T5" fmla="*/ 0 h 70"/>
                <a:gd name="T6" fmla="*/ 55 w 77"/>
                <a:gd name="T7" fmla="*/ 3 h 70"/>
                <a:gd name="T8" fmla="*/ 60 w 77"/>
                <a:gd name="T9" fmla="*/ 3 h 70"/>
                <a:gd name="T10" fmla="*/ 62 w 77"/>
                <a:gd name="T11" fmla="*/ 5 h 70"/>
                <a:gd name="T12" fmla="*/ 65 w 77"/>
                <a:gd name="T13" fmla="*/ 7 h 70"/>
                <a:gd name="T14" fmla="*/ 65 w 77"/>
                <a:gd name="T15" fmla="*/ 10 h 70"/>
                <a:gd name="T16" fmla="*/ 67 w 77"/>
                <a:gd name="T17" fmla="*/ 12 h 70"/>
                <a:gd name="T18" fmla="*/ 67 w 77"/>
                <a:gd name="T19" fmla="*/ 15 h 70"/>
                <a:gd name="T20" fmla="*/ 69 w 77"/>
                <a:gd name="T21" fmla="*/ 19 h 70"/>
                <a:gd name="T22" fmla="*/ 69 w 77"/>
                <a:gd name="T23" fmla="*/ 22 h 70"/>
                <a:gd name="T24" fmla="*/ 69 w 77"/>
                <a:gd name="T25" fmla="*/ 24 h 70"/>
                <a:gd name="T26" fmla="*/ 67 w 77"/>
                <a:gd name="T27" fmla="*/ 27 h 70"/>
                <a:gd name="T28" fmla="*/ 67 w 77"/>
                <a:gd name="T29" fmla="*/ 29 h 70"/>
                <a:gd name="T30" fmla="*/ 67 w 77"/>
                <a:gd name="T31" fmla="*/ 31 h 70"/>
                <a:gd name="T32" fmla="*/ 65 w 77"/>
                <a:gd name="T33" fmla="*/ 34 h 70"/>
                <a:gd name="T34" fmla="*/ 62 w 77"/>
                <a:gd name="T35" fmla="*/ 36 h 70"/>
                <a:gd name="T36" fmla="*/ 62 w 77"/>
                <a:gd name="T37" fmla="*/ 36 h 70"/>
                <a:gd name="T38" fmla="*/ 60 w 77"/>
                <a:gd name="T39" fmla="*/ 39 h 70"/>
                <a:gd name="T40" fmla="*/ 57 w 77"/>
                <a:gd name="T41" fmla="*/ 41 h 70"/>
                <a:gd name="T42" fmla="*/ 55 w 77"/>
                <a:gd name="T43" fmla="*/ 41 h 70"/>
                <a:gd name="T44" fmla="*/ 57 w 77"/>
                <a:gd name="T45" fmla="*/ 70 h 70"/>
                <a:gd name="T46" fmla="*/ 17 w 77"/>
                <a:gd name="T47" fmla="*/ 70 h 70"/>
                <a:gd name="T48" fmla="*/ 53 w 77"/>
                <a:gd name="T49" fmla="*/ 22 h 70"/>
                <a:gd name="T50" fmla="*/ 53 w 77"/>
                <a:gd name="T51" fmla="*/ 19 h 70"/>
                <a:gd name="T52" fmla="*/ 53 w 77"/>
                <a:gd name="T53" fmla="*/ 19 h 70"/>
                <a:gd name="T54" fmla="*/ 53 w 77"/>
                <a:gd name="T55" fmla="*/ 19 h 70"/>
                <a:gd name="T56" fmla="*/ 53 w 77"/>
                <a:gd name="T57" fmla="*/ 17 h 70"/>
                <a:gd name="T58" fmla="*/ 50 w 77"/>
                <a:gd name="T59" fmla="*/ 17 h 70"/>
                <a:gd name="T60" fmla="*/ 50 w 77"/>
                <a:gd name="T61" fmla="*/ 15 h 70"/>
                <a:gd name="T62" fmla="*/ 50 w 77"/>
                <a:gd name="T63" fmla="*/ 15 h 70"/>
                <a:gd name="T64" fmla="*/ 48 w 77"/>
                <a:gd name="T65" fmla="*/ 15 h 70"/>
                <a:gd name="T66" fmla="*/ 48 w 77"/>
                <a:gd name="T67" fmla="*/ 15 h 70"/>
                <a:gd name="T68" fmla="*/ 45 w 77"/>
                <a:gd name="T69" fmla="*/ 15 h 70"/>
                <a:gd name="T70" fmla="*/ 17 w 77"/>
                <a:gd name="T71" fmla="*/ 15 h 70"/>
                <a:gd name="T72" fmla="*/ 45 w 77"/>
                <a:gd name="T73" fmla="*/ 29 h 70"/>
                <a:gd name="T74" fmla="*/ 48 w 77"/>
                <a:gd name="T75" fmla="*/ 29 h 70"/>
                <a:gd name="T76" fmla="*/ 48 w 77"/>
                <a:gd name="T77" fmla="*/ 29 h 70"/>
                <a:gd name="T78" fmla="*/ 48 w 77"/>
                <a:gd name="T79" fmla="*/ 29 h 70"/>
                <a:gd name="T80" fmla="*/ 50 w 77"/>
                <a:gd name="T81" fmla="*/ 27 h 70"/>
                <a:gd name="T82" fmla="*/ 50 w 77"/>
                <a:gd name="T83" fmla="*/ 27 h 70"/>
                <a:gd name="T84" fmla="*/ 50 w 77"/>
                <a:gd name="T85" fmla="*/ 27 h 70"/>
                <a:gd name="T86" fmla="*/ 53 w 77"/>
                <a:gd name="T87" fmla="*/ 24 h 70"/>
                <a:gd name="T88" fmla="*/ 53 w 77"/>
                <a:gd name="T89" fmla="*/ 24 h 70"/>
                <a:gd name="T90" fmla="*/ 53 w 77"/>
                <a:gd name="T91" fmla="*/ 22 h 70"/>
                <a:gd name="T92" fmla="*/ 53 w 77"/>
                <a:gd name="T93" fmla="*/ 2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" h="70">
                  <a:moveTo>
                    <a:pt x="0" y="7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2" y="7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7" y="10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69" y="17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67" y="27"/>
                  </a:lnTo>
                  <a:lnTo>
                    <a:pt x="67" y="27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5" y="31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57" y="39"/>
                  </a:lnTo>
                  <a:lnTo>
                    <a:pt x="57" y="41"/>
                  </a:lnTo>
                  <a:lnTo>
                    <a:pt x="57" y="41"/>
                  </a:lnTo>
                  <a:lnTo>
                    <a:pt x="57" y="41"/>
                  </a:lnTo>
                  <a:lnTo>
                    <a:pt x="55" y="41"/>
                  </a:lnTo>
                  <a:lnTo>
                    <a:pt x="55" y="41"/>
                  </a:lnTo>
                  <a:lnTo>
                    <a:pt x="77" y="70"/>
                  </a:lnTo>
                  <a:lnTo>
                    <a:pt x="57" y="70"/>
                  </a:lnTo>
                  <a:lnTo>
                    <a:pt x="36" y="43"/>
                  </a:lnTo>
                  <a:lnTo>
                    <a:pt x="17" y="43"/>
                  </a:lnTo>
                  <a:lnTo>
                    <a:pt x="17" y="70"/>
                  </a:lnTo>
                  <a:lnTo>
                    <a:pt x="0" y="70"/>
                  </a:lnTo>
                  <a:lnTo>
                    <a:pt x="0" y="70"/>
                  </a:lnTo>
                  <a:close/>
                  <a:moveTo>
                    <a:pt x="53" y="22"/>
                  </a:moveTo>
                  <a:lnTo>
                    <a:pt x="53" y="22"/>
                  </a:lnTo>
                  <a:lnTo>
                    <a:pt x="53" y="22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17" y="15"/>
                  </a:lnTo>
                  <a:lnTo>
                    <a:pt x="17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50" y="29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3" y="27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31" name="Freeform 225"/>
            <p:cNvSpPr>
              <a:spLocks noEditPoints="1"/>
            </p:cNvSpPr>
            <p:nvPr/>
          </p:nvSpPr>
          <p:spPr bwMode="gray">
            <a:xfrm>
              <a:off x="7075" y="407"/>
              <a:ext cx="86" cy="70"/>
            </a:xfrm>
            <a:custGeom>
              <a:avLst/>
              <a:gdLst>
                <a:gd name="T0" fmla="*/ 43 w 86"/>
                <a:gd name="T1" fmla="*/ 17 h 70"/>
                <a:gd name="T2" fmla="*/ 28 w 86"/>
                <a:gd name="T3" fmla="*/ 46 h 70"/>
                <a:gd name="T4" fmla="*/ 57 w 86"/>
                <a:gd name="T5" fmla="*/ 46 h 70"/>
                <a:gd name="T6" fmla="*/ 43 w 86"/>
                <a:gd name="T7" fmla="*/ 17 h 70"/>
                <a:gd name="T8" fmla="*/ 43 w 86"/>
                <a:gd name="T9" fmla="*/ 17 h 70"/>
                <a:gd name="T10" fmla="*/ 86 w 86"/>
                <a:gd name="T11" fmla="*/ 70 h 70"/>
                <a:gd name="T12" fmla="*/ 69 w 86"/>
                <a:gd name="T13" fmla="*/ 70 h 70"/>
                <a:gd name="T14" fmla="*/ 62 w 86"/>
                <a:gd name="T15" fmla="*/ 58 h 70"/>
                <a:gd name="T16" fmla="*/ 21 w 86"/>
                <a:gd name="T17" fmla="*/ 58 h 70"/>
                <a:gd name="T18" fmla="*/ 16 w 86"/>
                <a:gd name="T19" fmla="*/ 70 h 70"/>
                <a:gd name="T20" fmla="*/ 0 w 86"/>
                <a:gd name="T21" fmla="*/ 70 h 70"/>
                <a:gd name="T22" fmla="*/ 33 w 86"/>
                <a:gd name="T23" fmla="*/ 0 h 70"/>
                <a:gd name="T24" fmla="*/ 50 w 86"/>
                <a:gd name="T25" fmla="*/ 0 h 70"/>
                <a:gd name="T26" fmla="*/ 86 w 86"/>
                <a:gd name="T27" fmla="*/ 70 h 70"/>
                <a:gd name="T28" fmla="*/ 86 w 86"/>
                <a:gd name="T2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6" h="70">
                  <a:moveTo>
                    <a:pt x="43" y="17"/>
                  </a:moveTo>
                  <a:lnTo>
                    <a:pt x="28" y="46"/>
                  </a:lnTo>
                  <a:lnTo>
                    <a:pt x="57" y="46"/>
                  </a:lnTo>
                  <a:lnTo>
                    <a:pt x="43" y="17"/>
                  </a:lnTo>
                  <a:lnTo>
                    <a:pt x="43" y="17"/>
                  </a:lnTo>
                  <a:close/>
                  <a:moveTo>
                    <a:pt x="86" y="70"/>
                  </a:moveTo>
                  <a:lnTo>
                    <a:pt x="69" y="70"/>
                  </a:lnTo>
                  <a:lnTo>
                    <a:pt x="62" y="58"/>
                  </a:lnTo>
                  <a:lnTo>
                    <a:pt x="21" y="58"/>
                  </a:lnTo>
                  <a:lnTo>
                    <a:pt x="16" y="70"/>
                  </a:lnTo>
                  <a:lnTo>
                    <a:pt x="0" y="70"/>
                  </a:lnTo>
                  <a:lnTo>
                    <a:pt x="33" y="0"/>
                  </a:lnTo>
                  <a:lnTo>
                    <a:pt x="50" y="0"/>
                  </a:lnTo>
                  <a:lnTo>
                    <a:pt x="86" y="70"/>
                  </a:lnTo>
                  <a:lnTo>
                    <a:pt x="86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32" name="Freeform 226"/>
            <p:cNvSpPr>
              <a:spLocks noEditPoints="1"/>
            </p:cNvSpPr>
            <p:nvPr/>
          </p:nvSpPr>
          <p:spPr bwMode="gray">
            <a:xfrm>
              <a:off x="7156" y="319"/>
              <a:ext cx="86" cy="69"/>
            </a:xfrm>
            <a:custGeom>
              <a:avLst/>
              <a:gdLst>
                <a:gd name="T0" fmla="*/ 43 w 86"/>
                <a:gd name="T1" fmla="*/ 17 h 69"/>
                <a:gd name="T2" fmla="*/ 29 w 86"/>
                <a:gd name="T3" fmla="*/ 43 h 69"/>
                <a:gd name="T4" fmla="*/ 57 w 86"/>
                <a:gd name="T5" fmla="*/ 43 h 69"/>
                <a:gd name="T6" fmla="*/ 43 w 86"/>
                <a:gd name="T7" fmla="*/ 17 h 69"/>
                <a:gd name="T8" fmla="*/ 43 w 86"/>
                <a:gd name="T9" fmla="*/ 17 h 69"/>
                <a:gd name="T10" fmla="*/ 86 w 86"/>
                <a:gd name="T11" fmla="*/ 69 h 69"/>
                <a:gd name="T12" fmla="*/ 69 w 86"/>
                <a:gd name="T13" fmla="*/ 69 h 69"/>
                <a:gd name="T14" fmla="*/ 65 w 86"/>
                <a:gd name="T15" fmla="*/ 57 h 69"/>
                <a:gd name="T16" fmla="*/ 24 w 86"/>
                <a:gd name="T17" fmla="*/ 57 h 69"/>
                <a:gd name="T18" fmla="*/ 17 w 86"/>
                <a:gd name="T19" fmla="*/ 69 h 69"/>
                <a:gd name="T20" fmla="*/ 0 w 86"/>
                <a:gd name="T21" fmla="*/ 69 h 69"/>
                <a:gd name="T22" fmla="*/ 36 w 86"/>
                <a:gd name="T23" fmla="*/ 0 h 69"/>
                <a:gd name="T24" fmla="*/ 53 w 86"/>
                <a:gd name="T25" fmla="*/ 0 h 69"/>
                <a:gd name="T26" fmla="*/ 86 w 86"/>
                <a:gd name="T27" fmla="*/ 69 h 69"/>
                <a:gd name="T28" fmla="*/ 86 w 86"/>
                <a:gd name="T2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6" h="69">
                  <a:moveTo>
                    <a:pt x="43" y="17"/>
                  </a:moveTo>
                  <a:lnTo>
                    <a:pt x="29" y="43"/>
                  </a:lnTo>
                  <a:lnTo>
                    <a:pt x="57" y="43"/>
                  </a:lnTo>
                  <a:lnTo>
                    <a:pt x="43" y="17"/>
                  </a:lnTo>
                  <a:lnTo>
                    <a:pt x="43" y="17"/>
                  </a:lnTo>
                  <a:close/>
                  <a:moveTo>
                    <a:pt x="86" y="69"/>
                  </a:moveTo>
                  <a:lnTo>
                    <a:pt x="69" y="69"/>
                  </a:lnTo>
                  <a:lnTo>
                    <a:pt x="65" y="57"/>
                  </a:lnTo>
                  <a:lnTo>
                    <a:pt x="24" y="57"/>
                  </a:lnTo>
                  <a:lnTo>
                    <a:pt x="17" y="69"/>
                  </a:lnTo>
                  <a:lnTo>
                    <a:pt x="0" y="69"/>
                  </a:lnTo>
                  <a:lnTo>
                    <a:pt x="36" y="0"/>
                  </a:lnTo>
                  <a:lnTo>
                    <a:pt x="53" y="0"/>
                  </a:lnTo>
                  <a:lnTo>
                    <a:pt x="86" y="69"/>
                  </a:lnTo>
                  <a:lnTo>
                    <a:pt x="86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33" name="Freeform 227"/>
            <p:cNvSpPr>
              <a:spLocks noEditPoints="1"/>
            </p:cNvSpPr>
            <p:nvPr/>
          </p:nvSpPr>
          <p:spPr bwMode="gray">
            <a:xfrm>
              <a:off x="6991" y="407"/>
              <a:ext cx="69" cy="70"/>
            </a:xfrm>
            <a:custGeom>
              <a:avLst/>
              <a:gdLst>
                <a:gd name="T0" fmla="*/ 65 w 69"/>
                <a:gd name="T1" fmla="*/ 36 h 70"/>
                <a:gd name="T2" fmla="*/ 67 w 69"/>
                <a:gd name="T3" fmla="*/ 39 h 70"/>
                <a:gd name="T4" fmla="*/ 69 w 69"/>
                <a:gd name="T5" fmla="*/ 44 h 70"/>
                <a:gd name="T6" fmla="*/ 69 w 69"/>
                <a:gd name="T7" fmla="*/ 46 h 70"/>
                <a:gd name="T8" fmla="*/ 69 w 69"/>
                <a:gd name="T9" fmla="*/ 48 h 70"/>
                <a:gd name="T10" fmla="*/ 69 w 69"/>
                <a:gd name="T11" fmla="*/ 51 h 70"/>
                <a:gd name="T12" fmla="*/ 69 w 69"/>
                <a:gd name="T13" fmla="*/ 56 h 70"/>
                <a:gd name="T14" fmla="*/ 69 w 69"/>
                <a:gd name="T15" fmla="*/ 58 h 70"/>
                <a:gd name="T16" fmla="*/ 67 w 69"/>
                <a:gd name="T17" fmla="*/ 63 h 70"/>
                <a:gd name="T18" fmla="*/ 65 w 69"/>
                <a:gd name="T19" fmla="*/ 65 h 70"/>
                <a:gd name="T20" fmla="*/ 60 w 69"/>
                <a:gd name="T21" fmla="*/ 68 h 70"/>
                <a:gd name="T22" fmla="*/ 55 w 69"/>
                <a:gd name="T23" fmla="*/ 70 h 70"/>
                <a:gd name="T24" fmla="*/ 53 w 69"/>
                <a:gd name="T25" fmla="*/ 70 h 70"/>
                <a:gd name="T26" fmla="*/ 0 w 69"/>
                <a:gd name="T27" fmla="*/ 70 h 70"/>
                <a:gd name="T28" fmla="*/ 50 w 69"/>
                <a:gd name="T29" fmla="*/ 0 h 70"/>
                <a:gd name="T30" fmla="*/ 53 w 69"/>
                <a:gd name="T31" fmla="*/ 0 h 70"/>
                <a:gd name="T32" fmla="*/ 57 w 69"/>
                <a:gd name="T33" fmla="*/ 3 h 70"/>
                <a:gd name="T34" fmla="*/ 60 w 69"/>
                <a:gd name="T35" fmla="*/ 5 h 70"/>
                <a:gd name="T36" fmla="*/ 62 w 69"/>
                <a:gd name="T37" fmla="*/ 8 h 70"/>
                <a:gd name="T38" fmla="*/ 65 w 69"/>
                <a:gd name="T39" fmla="*/ 12 h 70"/>
                <a:gd name="T40" fmla="*/ 67 w 69"/>
                <a:gd name="T41" fmla="*/ 15 h 70"/>
                <a:gd name="T42" fmla="*/ 67 w 69"/>
                <a:gd name="T43" fmla="*/ 20 h 70"/>
                <a:gd name="T44" fmla="*/ 67 w 69"/>
                <a:gd name="T45" fmla="*/ 22 h 70"/>
                <a:gd name="T46" fmla="*/ 67 w 69"/>
                <a:gd name="T47" fmla="*/ 27 h 70"/>
                <a:gd name="T48" fmla="*/ 67 w 69"/>
                <a:gd name="T49" fmla="*/ 29 h 70"/>
                <a:gd name="T50" fmla="*/ 65 w 69"/>
                <a:gd name="T51" fmla="*/ 34 h 70"/>
                <a:gd name="T52" fmla="*/ 17 w 69"/>
                <a:gd name="T53" fmla="*/ 58 h 70"/>
                <a:gd name="T54" fmla="*/ 48 w 69"/>
                <a:gd name="T55" fmla="*/ 58 h 70"/>
                <a:gd name="T56" fmla="*/ 50 w 69"/>
                <a:gd name="T57" fmla="*/ 56 h 70"/>
                <a:gd name="T58" fmla="*/ 50 w 69"/>
                <a:gd name="T59" fmla="*/ 56 h 70"/>
                <a:gd name="T60" fmla="*/ 53 w 69"/>
                <a:gd name="T61" fmla="*/ 56 h 70"/>
                <a:gd name="T62" fmla="*/ 53 w 69"/>
                <a:gd name="T63" fmla="*/ 53 h 70"/>
                <a:gd name="T64" fmla="*/ 53 w 69"/>
                <a:gd name="T65" fmla="*/ 53 h 70"/>
                <a:gd name="T66" fmla="*/ 55 w 69"/>
                <a:gd name="T67" fmla="*/ 51 h 70"/>
                <a:gd name="T68" fmla="*/ 55 w 69"/>
                <a:gd name="T69" fmla="*/ 48 h 70"/>
                <a:gd name="T70" fmla="*/ 55 w 69"/>
                <a:gd name="T71" fmla="*/ 48 h 70"/>
                <a:gd name="T72" fmla="*/ 55 w 69"/>
                <a:gd name="T73" fmla="*/ 46 h 70"/>
                <a:gd name="T74" fmla="*/ 53 w 69"/>
                <a:gd name="T75" fmla="*/ 46 h 70"/>
                <a:gd name="T76" fmla="*/ 53 w 69"/>
                <a:gd name="T77" fmla="*/ 44 h 70"/>
                <a:gd name="T78" fmla="*/ 50 w 69"/>
                <a:gd name="T79" fmla="*/ 44 h 70"/>
                <a:gd name="T80" fmla="*/ 50 w 69"/>
                <a:gd name="T81" fmla="*/ 41 h 70"/>
                <a:gd name="T82" fmla="*/ 48 w 69"/>
                <a:gd name="T83" fmla="*/ 41 h 70"/>
                <a:gd name="T84" fmla="*/ 48 w 69"/>
                <a:gd name="T85" fmla="*/ 41 h 70"/>
                <a:gd name="T86" fmla="*/ 17 w 69"/>
                <a:gd name="T87" fmla="*/ 58 h 70"/>
                <a:gd name="T88" fmla="*/ 45 w 69"/>
                <a:gd name="T89" fmla="*/ 29 h 70"/>
                <a:gd name="T90" fmla="*/ 48 w 69"/>
                <a:gd name="T91" fmla="*/ 27 h 70"/>
                <a:gd name="T92" fmla="*/ 50 w 69"/>
                <a:gd name="T93" fmla="*/ 27 h 70"/>
                <a:gd name="T94" fmla="*/ 53 w 69"/>
                <a:gd name="T95" fmla="*/ 24 h 70"/>
                <a:gd name="T96" fmla="*/ 53 w 69"/>
                <a:gd name="T97" fmla="*/ 22 h 70"/>
                <a:gd name="T98" fmla="*/ 53 w 69"/>
                <a:gd name="T99" fmla="*/ 22 h 70"/>
                <a:gd name="T100" fmla="*/ 53 w 69"/>
                <a:gd name="T101" fmla="*/ 20 h 70"/>
                <a:gd name="T102" fmla="*/ 50 w 69"/>
                <a:gd name="T103" fmla="*/ 17 h 70"/>
                <a:gd name="T104" fmla="*/ 50 w 69"/>
                <a:gd name="T105" fmla="*/ 15 h 70"/>
                <a:gd name="T106" fmla="*/ 48 w 69"/>
                <a:gd name="T107" fmla="*/ 15 h 70"/>
                <a:gd name="T108" fmla="*/ 45 w 69"/>
                <a:gd name="T109" fmla="*/ 15 h 70"/>
                <a:gd name="T110" fmla="*/ 14 w 69"/>
                <a:gd name="T111" fmla="*/ 2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" h="70">
                  <a:moveTo>
                    <a:pt x="62" y="34"/>
                  </a:moveTo>
                  <a:lnTo>
                    <a:pt x="65" y="34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7" y="36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9" y="41"/>
                  </a:lnTo>
                  <a:lnTo>
                    <a:pt x="69" y="41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8"/>
                  </a:lnTo>
                  <a:lnTo>
                    <a:pt x="69" y="48"/>
                  </a:lnTo>
                  <a:lnTo>
                    <a:pt x="69" y="48"/>
                  </a:lnTo>
                  <a:lnTo>
                    <a:pt x="69" y="48"/>
                  </a:lnTo>
                  <a:lnTo>
                    <a:pt x="69" y="51"/>
                  </a:lnTo>
                  <a:lnTo>
                    <a:pt x="69" y="51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6"/>
                  </a:lnTo>
                  <a:lnTo>
                    <a:pt x="69" y="56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3"/>
                  </a:lnTo>
                  <a:lnTo>
                    <a:pt x="65" y="63"/>
                  </a:lnTo>
                  <a:lnTo>
                    <a:pt x="65" y="63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62" y="65"/>
                  </a:lnTo>
                  <a:lnTo>
                    <a:pt x="62" y="68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57" y="70"/>
                  </a:lnTo>
                  <a:lnTo>
                    <a:pt x="57" y="70"/>
                  </a:lnTo>
                  <a:lnTo>
                    <a:pt x="55" y="70"/>
                  </a:lnTo>
                  <a:lnTo>
                    <a:pt x="55" y="70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48" y="70"/>
                  </a:lnTo>
                  <a:lnTo>
                    <a:pt x="0" y="70"/>
                  </a:lnTo>
                  <a:lnTo>
                    <a:pt x="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60" y="3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2" y="5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65" y="8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67" y="27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2" y="34"/>
                  </a:lnTo>
                  <a:lnTo>
                    <a:pt x="62" y="34"/>
                  </a:lnTo>
                  <a:close/>
                  <a:moveTo>
                    <a:pt x="17" y="58"/>
                  </a:moveTo>
                  <a:lnTo>
                    <a:pt x="45" y="58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5" y="53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5" y="41"/>
                  </a:lnTo>
                  <a:lnTo>
                    <a:pt x="17" y="41"/>
                  </a:lnTo>
                  <a:lnTo>
                    <a:pt x="17" y="58"/>
                  </a:lnTo>
                  <a:lnTo>
                    <a:pt x="17" y="58"/>
                  </a:lnTo>
                  <a:close/>
                  <a:moveTo>
                    <a:pt x="14" y="29"/>
                  </a:move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8" y="29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14" y="15"/>
                  </a:lnTo>
                  <a:lnTo>
                    <a:pt x="14" y="29"/>
                  </a:lnTo>
                  <a:lnTo>
                    <a:pt x="14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34" name="Freeform 228"/>
            <p:cNvSpPr>
              <a:spLocks noEditPoints="1"/>
            </p:cNvSpPr>
            <p:nvPr/>
          </p:nvSpPr>
          <p:spPr bwMode="gray">
            <a:xfrm>
              <a:off x="7168" y="232"/>
              <a:ext cx="72" cy="70"/>
            </a:xfrm>
            <a:custGeom>
              <a:avLst/>
              <a:gdLst>
                <a:gd name="T0" fmla="*/ 67 w 72"/>
                <a:gd name="T1" fmla="*/ 36 h 70"/>
                <a:gd name="T2" fmla="*/ 69 w 72"/>
                <a:gd name="T3" fmla="*/ 39 h 70"/>
                <a:gd name="T4" fmla="*/ 69 w 72"/>
                <a:gd name="T5" fmla="*/ 41 h 70"/>
                <a:gd name="T6" fmla="*/ 72 w 72"/>
                <a:gd name="T7" fmla="*/ 44 h 70"/>
                <a:gd name="T8" fmla="*/ 72 w 72"/>
                <a:gd name="T9" fmla="*/ 46 h 70"/>
                <a:gd name="T10" fmla="*/ 72 w 72"/>
                <a:gd name="T11" fmla="*/ 51 h 70"/>
                <a:gd name="T12" fmla="*/ 69 w 72"/>
                <a:gd name="T13" fmla="*/ 53 h 70"/>
                <a:gd name="T14" fmla="*/ 69 w 72"/>
                <a:gd name="T15" fmla="*/ 58 h 70"/>
                <a:gd name="T16" fmla="*/ 67 w 72"/>
                <a:gd name="T17" fmla="*/ 60 h 70"/>
                <a:gd name="T18" fmla="*/ 65 w 72"/>
                <a:gd name="T19" fmla="*/ 65 h 70"/>
                <a:gd name="T20" fmla="*/ 60 w 72"/>
                <a:gd name="T21" fmla="*/ 68 h 70"/>
                <a:gd name="T22" fmla="*/ 57 w 72"/>
                <a:gd name="T23" fmla="*/ 68 h 70"/>
                <a:gd name="T24" fmla="*/ 53 w 72"/>
                <a:gd name="T25" fmla="*/ 70 h 70"/>
                <a:gd name="T26" fmla="*/ 0 w 72"/>
                <a:gd name="T27" fmla="*/ 70 h 70"/>
                <a:gd name="T28" fmla="*/ 50 w 72"/>
                <a:gd name="T29" fmla="*/ 0 h 70"/>
                <a:gd name="T30" fmla="*/ 55 w 72"/>
                <a:gd name="T31" fmla="*/ 0 h 70"/>
                <a:gd name="T32" fmla="*/ 57 w 72"/>
                <a:gd name="T33" fmla="*/ 3 h 70"/>
                <a:gd name="T34" fmla="*/ 60 w 72"/>
                <a:gd name="T35" fmla="*/ 5 h 70"/>
                <a:gd name="T36" fmla="*/ 65 w 72"/>
                <a:gd name="T37" fmla="*/ 8 h 70"/>
                <a:gd name="T38" fmla="*/ 67 w 72"/>
                <a:gd name="T39" fmla="*/ 10 h 70"/>
                <a:gd name="T40" fmla="*/ 67 w 72"/>
                <a:gd name="T41" fmla="*/ 15 h 70"/>
                <a:gd name="T42" fmla="*/ 69 w 72"/>
                <a:gd name="T43" fmla="*/ 17 h 70"/>
                <a:gd name="T44" fmla="*/ 69 w 72"/>
                <a:gd name="T45" fmla="*/ 22 h 70"/>
                <a:gd name="T46" fmla="*/ 67 w 72"/>
                <a:gd name="T47" fmla="*/ 24 h 70"/>
                <a:gd name="T48" fmla="*/ 67 w 72"/>
                <a:gd name="T49" fmla="*/ 29 h 70"/>
                <a:gd name="T50" fmla="*/ 65 w 72"/>
                <a:gd name="T51" fmla="*/ 32 h 70"/>
                <a:gd name="T52" fmla="*/ 17 w 72"/>
                <a:gd name="T53" fmla="*/ 56 h 70"/>
                <a:gd name="T54" fmla="*/ 48 w 72"/>
                <a:gd name="T55" fmla="*/ 56 h 70"/>
                <a:gd name="T56" fmla="*/ 50 w 72"/>
                <a:gd name="T57" fmla="*/ 56 h 70"/>
                <a:gd name="T58" fmla="*/ 50 w 72"/>
                <a:gd name="T59" fmla="*/ 56 h 70"/>
                <a:gd name="T60" fmla="*/ 53 w 72"/>
                <a:gd name="T61" fmla="*/ 53 h 70"/>
                <a:gd name="T62" fmla="*/ 53 w 72"/>
                <a:gd name="T63" fmla="*/ 53 h 70"/>
                <a:gd name="T64" fmla="*/ 55 w 72"/>
                <a:gd name="T65" fmla="*/ 51 h 70"/>
                <a:gd name="T66" fmla="*/ 55 w 72"/>
                <a:gd name="T67" fmla="*/ 51 h 70"/>
                <a:gd name="T68" fmla="*/ 55 w 72"/>
                <a:gd name="T69" fmla="*/ 48 h 70"/>
                <a:gd name="T70" fmla="*/ 55 w 72"/>
                <a:gd name="T71" fmla="*/ 46 h 70"/>
                <a:gd name="T72" fmla="*/ 55 w 72"/>
                <a:gd name="T73" fmla="*/ 46 h 70"/>
                <a:gd name="T74" fmla="*/ 55 w 72"/>
                <a:gd name="T75" fmla="*/ 44 h 70"/>
                <a:gd name="T76" fmla="*/ 53 w 72"/>
                <a:gd name="T77" fmla="*/ 44 h 70"/>
                <a:gd name="T78" fmla="*/ 53 w 72"/>
                <a:gd name="T79" fmla="*/ 41 h 70"/>
                <a:gd name="T80" fmla="*/ 50 w 72"/>
                <a:gd name="T81" fmla="*/ 41 h 70"/>
                <a:gd name="T82" fmla="*/ 50 w 72"/>
                <a:gd name="T83" fmla="*/ 41 h 70"/>
                <a:gd name="T84" fmla="*/ 48 w 72"/>
                <a:gd name="T85" fmla="*/ 41 h 70"/>
                <a:gd name="T86" fmla="*/ 17 w 72"/>
                <a:gd name="T87" fmla="*/ 56 h 70"/>
                <a:gd name="T88" fmla="*/ 45 w 72"/>
                <a:gd name="T89" fmla="*/ 27 h 70"/>
                <a:gd name="T90" fmla="*/ 48 w 72"/>
                <a:gd name="T91" fmla="*/ 27 h 70"/>
                <a:gd name="T92" fmla="*/ 50 w 72"/>
                <a:gd name="T93" fmla="*/ 24 h 70"/>
                <a:gd name="T94" fmla="*/ 53 w 72"/>
                <a:gd name="T95" fmla="*/ 24 h 70"/>
                <a:gd name="T96" fmla="*/ 53 w 72"/>
                <a:gd name="T97" fmla="*/ 22 h 70"/>
                <a:gd name="T98" fmla="*/ 53 w 72"/>
                <a:gd name="T99" fmla="*/ 20 h 70"/>
                <a:gd name="T100" fmla="*/ 53 w 72"/>
                <a:gd name="T101" fmla="*/ 20 h 70"/>
                <a:gd name="T102" fmla="*/ 50 w 72"/>
                <a:gd name="T103" fmla="*/ 17 h 70"/>
                <a:gd name="T104" fmla="*/ 50 w 72"/>
                <a:gd name="T105" fmla="*/ 15 h 70"/>
                <a:gd name="T106" fmla="*/ 48 w 72"/>
                <a:gd name="T107" fmla="*/ 15 h 70"/>
                <a:gd name="T108" fmla="*/ 45 w 72"/>
                <a:gd name="T109" fmla="*/ 15 h 70"/>
                <a:gd name="T110" fmla="*/ 17 w 72"/>
                <a:gd name="T111" fmla="*/ 2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" h="70">
                  <a:moveTo>
                    <a:pt x="65" y="34"/>
                  </a:moveTo>
                  <a:lnTo>
                    <a:pt x="65" y="34"/>
                  </a:lnTo>
                  <a:lnTo>
                    <a:pt x="65" y="34"/>
                  </a:lnTo>
                  <a:lnTo>
                    <a:pt x="67" y="36"/>
                  </a:lnTo>
                  <a:lnTo>
                    <a:pt x="67" y="36"/>
                  </a:lnTo>
                  <a:lnTo>
                    <a:pt x="67" y="36"/>
                  </a:lnTo>
                  <a:lnTo>
                    <a:pt x="67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41"/>
                  </a:lnTo>
                  <a:lnTo>
                    <a:pt x="69" y="41"/>
                  </a:lnTo>
                  <a:lnTo>
                    <a:pt x="69" y="41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3"/>
                  </a:lnTo>
                  <a:lnTo>
                    <a:pt x="69" y="53"/>
                  </a:lnTo>
                  <a:lnTo>
                    <a:pt x="69" y="56"/>
                  </a:lnTo>
                  <a:lnTo>
                    <a:pt x="69" y="56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3"/>
                  </a:lnTo>
                  <a:lnTo>
                    <a:pt x="65" y="63"/>
                  </a:lnTo>
                  <a:lnTo>
                    <a:pt x="65" y="63"/>
                  </a:lnTo>
                  <a:lnTo>
                    <a:pt x="65" y="65"/>
                  </a:lnTo>
                  <a:lnTo>
                    <a:pt x="62" y="65"/>
                  </a:lnTo>
                  <a:lnTo>
                    <a:pt x="62" y="65"/>
                  </a:lnTo>
                  <a:lnTo>
                    <a:pt x="62" y="65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57" y="68"/>
                  </a:lnTo>
                  <a:lnTo>
                    <a:pt x="57" y="68"/>
                  </a:lnTo>
                  <a:lnTo>
                    <a:pt x="55" y="70"/>
                  </a:lnTo>
                  <a:lnTo>
                    <a:pt x="55" y="70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48" y="70"/>
                  </a:lnTo>
                  <a:lnTo>
                    <a:pt x="0" y="70"/>
                  </a:lnTo>
                  <a:lnTo>
                    <a:pt x="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10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67" y="27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5" y="29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4"/>
                  </a:lnTo>
                  <a:lnTo>
                    <a:pt x="65" y="34"/>
                  </a:lnTo>
                  <a:close/>
                  <a:moveTo>
                    <a:pt x="17" y="56"/>
                  </a:moveTo>
                  <a:lnTo>
                    <a:pt x="48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17" y="41"/>
                  </a:lnTo>
                  <a:lnTo>
                    <a:pt x="17" y="56"/>
                  </a:lnTo>
                  <a:lnTo>
                    <a:pt x="17" y="56"/>
                  </a:lnTo>
                  <a:close/>
                  <a:moveTo>
                    <a:pt x="17" y="27"/>
                  </a:move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17" y="15"/>
                  </a:lnTo>
                  <a:lnTo>
                    <a:pt x="17" y="27"/>
                  </a:lnTo>
                  <a:lnTo>
                    <a:pt x="17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35" name="Freeform 229"/>
            <p:cNvSpPr>
              <a:spLocks noEditPoints="1"/>
            </p:cNvSpPr>
            <p:nvPr/>
          </p:nvSpPr>
          <p:spPr bwMode="gray">
            <a:xfrm>
              <a:off x="6936" y="180"/>
              <a:ext cx="526" cy="527"/>
            </a:xfrm>
            <a:custGeom>
              <a:avLst/>
              <a:gdLst>
                <a:gd name="T0" fmla="*/ 110 w 220"/>
                <a:gd name="T1" fmla="*/ 0 h 220"/>
                <a:gd name="T2" fmla="*/ 0 w 220"/>
                <a:gd name="T3" fmla="*/ 110 h 220"/>
                <a:gd name="T4" fmla="*/ 110 w 220"/>
                <a:gd name="T5" fmla="*/ 220 h 220"/>
                <a:gd name="T6" fmla="*/ 220 w 220"/>
                <a:gd name="T7" fmla="*/ 110 h 220"/>
                <a:gd name="T8" fmla="*/ 110 w 220"/>
                <a:gd name="T9" fmla="*/ 0 h 220"/>
                <a:gd name="T10" fmla="*/ 110 w 220"/>
                <a:gd name="T11" fmla="*/ 208 h 220"/>
                <a:gd name="T12" fmla="*/ 12 w 220"/>
                <a:gd name="T13" fmla="*/ 110 h 220"/>
                <a:gd name="T14" fmla="*/ 110 w 220"/>
                <a:gd name="T15" fmla="*/ 12 h 220"/>
                <a:gd name="T16" fmla="*/ 208 w 220"/>
                <a:gd name="T17" fmla="*/ 110 h 220"/>
                <a:gd name="T18" fmla="*/ 110 w 220"/>
                <a:gd name="T19" fmla="*/ 20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0" h="220">
                  <a:moveTo>
                    <a:pt x="110" y="0"/>
                  </a:moveTo>
                  <a:cubicBezTo>
                    <a:pt x="49" y="0"/>
                    <a:pt x="0" y="49"/>
                    <a:pt x="0" y="110"/>
                  </a:cubicBezTo>
                  <a:cubicBezTo>
                    <a:pt x="0" y="171"/>
                    <a:pt x="49" y="220"/>
                    <a:pt x="110" y="220"/>
                  </a:cubicBezTo>
                  <a:cubicBezTo>
                    <a:pt x="171" y="220"/>
                    <a:pt x="220" y="171"/>
                    <a:pt x="220" y="110"/>
                  </a:cubicBezTo>
                  <a:cubicBezTo>
                    <a:pt x="220" y="49"/>
                    <a:pt x="171" y="0"/>
                    <a:pt x="110" y="0"/>
                  </a:cubicBezTo>
                  <a:close/>
                  <a:moveTo>
                    <a:pt x="110" y="208"/>
                  </a:moveTo>
                  <a:cubicBezTo>
                    <a:pt x="56" y="208"/>
                    <a:pt x="12" y="164"/>
                    <a:pt x="12" y="110"/>
                  </a:cubicBezTo>
                  <a:cubicBezTo>
                    <a:pt x="12" y="56"/>
                    <a:pt x="56" y="12"/>
                    <a:pt x="110" y="12"/>
                  </a:cubicBezTo>
                  <a:cubicBezTo>
                    <a:pt x="164" y="12"/>
                    <a:pt x="208" y="56"/>
                    <a:pt x="208" y="110"/>
                  </a:cubicBezTo>
                  <a:cubicBezTo>
                    <a:pt x="208" y="164"/>
                    <a:pt x="164" y="208"/>
                    <a:pt x="110" y="2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809949" y="1473902"/>
            <a:ext cx="4140000" cy="1440753"/>
          </a:xfrm>
        </p:spPr>
        <p:txBody>
          <a:bodyPr anchor="b"/>
          <a:lstStyle>
            <a:lvl1pPr algn="r">
              <a:defRPr sz="4800" i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49" name="Group 48"/>
          <p:cNvGrpSpPr/>
          <p:nvPr/>
        </p:nvGrpSpPr>
        <p:grpSpPr bwMode="black">
          <a:xfrm>
            <a:off x="4710111" y="1"/>
            <a:ext cx="2593510" cy="6858000"/>
            <a:chOff x="4710111" y="1"/>
            <a:chExt cx="2593510" cy="6858000"/>
          </a:xfrm>
        </p:grpSpPr>
        <p:sp>
          <p:nvSpPr>
            <p:cNvPr id="50" name="Freeform 6"/>
            <p:cNvSpPr>
              <a:spLocks/>
            </p:cNvSpPr>
            <p:nvPr userDrawn="1"/>
          </p:nvSpPr>
          <p:spPr bwMode="black">
            <a:xfrm>
              <a:off x="4710111" y="1"/>
              <a:ext cx="2393982" cy="6858000"/>
            </a:xfrm>
            <a:custGeom>
              <a:avLst/>
              <a:gdLst>
                <a:gd name="T0" fmla="*/ 9 w 1781"/>
                <a:gd name="T1" fmla="*/ 5102 h 5102"/>
                <a:gd name="T2" fmla="*/ 1781 w 1781"/>
                <a:gd name="T3" fmla="*/ 0 h 5102"/>
                <a:gd name="T4" fmla="*/ 1770 w 1781"/>
                <a:gd name="T5" fmla="*/ 0 h 5102"/>
                <a:gd name="T6" fmla="*/ 0 w 1781"/>
                <a:gd name="T7" fmla="*/ 5102 h 5102"/>
                <a:gd name="T8" fmla="*/ 9 w 1781"/>
                <a:gd name="T9" fmla="*/ 5102 h 5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1" h="5102">
                  <a:moveTo>
                    <a:pt x="9" y="5102"/>
                  </a:moveTo>
                  <a:lnTo>
                    <a:pt x="1781" y="0"/>
                  </a:lnTo>
                  <a:lnTo>
                    <a:pt x="1770" y="0"/>
                  </a:lnTo>
                  <a:lnTo>
                    <a:pt x="0" y="5102"/>
                  </a:lnTo>
                  <a:lnTo>
                    <a:pt x="9" y="5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12"/>
            <p:cNvSpPr>
              <a:spLocks/>
            </p:cNvSpPr>
            <p:nvPr userDrawn="1"/>
          </p:nvSpPr>
          <p:spPr bwMode="black">
            <a:xfrm>
              <a:off x="5945695" y="2"/>
              <a:ext cx="1357926" cy="6857998"/>
            </a:xfrm>
            <a:custGeom>
              <a:avLst/>
              <a:gdLst>
                <a:gd name="T0" fmla="*/ 9 w 1013"/>
                <a:gd name="T1" fmla="*/ 5116 h 5116"/>
                <a:gd name="T2" fmla="*/ 1013 w 1013"/>
                <a:gd name="T3" fmla="*/ 0 h 5116"/>
                <a:gd name="T4" fmla="*/ 1004 w 1013"/>
                <a:gd name="T5" fmla="*/ 0 h 5116"/>
                <a:gd name="T6" fmla="*/ 0 w 1013"/>
                <a:gd name="T7" fmla="*/ 5116 h 5116"/>
                <a:gd name="T8" fmla="*/ 9 w 1013"/>
                <a:gd name="T9" fmla="*/ 5116 h 5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3" h="5116">
                  <a:moveTo>
                    <a:pt x="9" y="5116"/>
                  </a:moveTo>
                  <a:lnTo>
                    <a:pt x="1013" y="0"/>
                  </a:lnTo>
                  <a:lnTo>
                    <a:pt x="1004" y="0"/>
                  </a:lnTo>
                  <a:lnTo>
                    <a:pt x="0" y="5116"/>
                  </a:lnTo>
                  <a:lnTo>
                    <a:pt x="9" y="51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22979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 bwMode="black">
          <a:xfrm>
            <a:off x="5739926" y="0"/>
            <a:ext cx="6450487" cy="6858000"/>
            <a:chOff x="-7368753" y="-1854009"/>
            <a:chExt cx="6299342" cy="6697306"/>
          </a:xfrm>
        </p:grpSpPr>
        <p:sp>
          <p:nvSpPr>
            <p:cNvPr id="37" name="Freeform 6"/>
            <p:cNvSpPr>
              <a:spLocks/>
            </p:cNvSpPr>
            <p:nvPr userDrawn="1"/>
          </p:nvSpPr>
          <p:spPr bwMode="black">
            <a:xfrm>
              <a:off x="-3543591" y="1231517"/>
              <a:ext cx="2474180" cy="3611780"/>
            </a:xfrm>
            <a:custGeom>
              <a:avLst/>
              <a:gdLst>
                <a:gd name="T0" fmla="*/ 0 w 1890"/>
                <a:gd name="T1" fmla="*/ 2759 h 2759"/>
                <a:gd name="T2" fmla="*/ 12 w 1890"/>
                <a:gd name="T3" fmla="*/ 2759 h 2759"/>
                <a:gd name="T4" fmla="*/ 1890 w 1890"/>
                <a:gd name="T5" fmla="*/ 17 h 2759"/>
                <a:gd name="T6" fmla="*/ 1890 w 1890"/>
                <a:gd name="T7" fmla="*/ 0 h 2759"/>
                <a:gd name="T8" fmla="*/ 0 w 1890"/>
                <a:gd name="T9" fmla="*/ 2759 h 2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0" h="2759">
                  <a:moveTo>
                    <a:pt x="0" y="2759"/>
                  </a:moveTo>
                  <a:lnTo>
                    <a:pt x="12" y="2759"/>
                  </a:lnTo>
                  <a:lnTo>
                    <a:pt x="1890" y="17"/>
                  </a:lnTo>
                  <a:lnTo>
                    <a:pt x="1890" y="0"/>
                  </a:lnTo>
                  <a:lnTo>
                    <a:pt x="0" y="27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US" dirty="0"/>
            </a:p>
          </p:txBody>
        </p:sp>
        <p:sp>
          <p:nvSpPr>
            <p:cNvPr id="38" name="Freeform 7"/>
            <p:cNvSpPr>
              <a:spLocks/>
            </p:cNvSpPr>
            <p:nvPr userDrawn="1"/>
          </p:nvSpPr>
          <p:spPr bwMode="black">
            <a:xfrm>
              <a:off x="-7368753" y="-1854009"/>
              <a:ext cx="1327417" cy="6697305"/>
            </a:xfrm>
            <a:custGeom>
              <a:avLst/>
              <a:gdLst>
                <a:gd name="T0" fmla="*/ 10 w 1014"/>
                <a:gd name="T1" fmla="*/ 5116 h 5116"/>
                <a:gd name="T2" fmla="*/ 1014 w 1014"/>
                <a:gd name="T3" fmla="*/ 0 h 5116"/>
                <a:gd name="T4" fmla="*/ 1007 w 1014"/>
                <a:gd name="T5" fmla="*/ 0 h 5116"/>
                <a:gd name="T6" fmla="*/ 0 w 1014"/>
                <a:gd name="T7" fmla="*/ 5116 h 5116"/>
                <a:gd name="T8" fmla="*/ 10 w 1014"/>
                <a:gd name="T9" fmla="*/ 5116 h 5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4" h="5116">
                  <a:moveTo>
                    <a:pt x="10" y="5116"/>
                  </a:moveTo>
                  <a:lnTo>
                    <a:pt x="1014" y="0"/>
                  </a:lnTo>
                  <a:lnTo>
                    <a:pt x="1007" y="0"/>
                  </a:lnTo>
                  <a:lnTo>
                    <a:pt x="0" y="5116"/>
                  </a:lnTo>
                  <a:lnTo>
                    <a:pt x="10" y="51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US" dirty="0"/>
            </a:p>
          </p:txBody>
        </p:sp>
      </p:grpSp>
      <p:sp>
        <p:nvSpPr>
          <p:cNvPr id="6" name="Freeform 5"/>
          <p:cNvSpPr/>
          <p:nvPr/>
        </p:nvSpPr>
        <p:spPr bwMode="ltGray">
          <a:xfrm>
            <a:off x="0" y="0"/>
            <a:ext cx="2104575" cy="6860381"/>
          </a:xfrm>
          <a:custGeom>
            <a:avLst/>
            <a:gdLst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762994 w 2104575"/>
              <a:gd name="connsiteY3" fmla="*/ 6858000 h 6858000"/>
              <a:gd name="connsiteX4" fmla="*/ 195843 w 2104575"/>
              <a:gd name="connsiteY4" fmla="*/ 6858000 h 6858000"/>
              <a:gd name="connsiteX5" fmla="*/ 0 w 2104575"/>
              <a:gd name="connsiteY5" fmla="*/ 6858000 h 6858000"/>
              <a:gd name="connsiteX6" fmla="*/ 0 w 2104575"/>
              <a:gd name="connsiteY6" fmla="*/ 0 h 6858000"/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762994 w 2104575"/>
              <a:gd name="connsiteY3" fmla="*/ 6858000 h 6858000"/>
              <a:gd name="connsiteX4" fmla="*/ 0 w 2104575"/>
              <a:gd name="connsiteY4" fmla="*/ 6858000 h 6858000"/>
              <a:gd name="connsiteX5" fmla="*/ 0 w 2104575"/>
              <a:gd name="connsiteY5" fmla="*/ 0 h 6858000"/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0 w 2104575"/>
              <a:gd name="connsiteY3" fmla="*/ 6858000 h 6858000"/>
              <a:gd name="connsiteX4" fmla="*/ 0 w 2104575"/>
              <a:gd name="connsiteY4" fmla="*/ 0 h 6858000"/>
              <a:gd name="connsiteX0" fmla="*/ 0 w 2104575"/>
              <a:gd name="connsiteY0" fmla="*/ 0 h 6860381"/>
              <a:gd name="connsiteX1" fmla="*/ 2104575 w 2104575"/>
              <a:gd name="connsiteY1" fmla="*/ 0 h 6860381"/>
              <a:gd name="connsiteX2" fmla="*/ 645970 w 2104575"/>
              <a:gd name="connsiteY2" fmla="*/ 6860381 h 6860381"/>
              <a:gd name="connsiteX3" fmla="*/ 0 w 2104575"/>
              <a:gd name="connsiteY3" fmla="*/ 6858000 h 6860381"/>
              <a:gd name="connsiteX4" fmla="*/ 0 w 2104575"/>
              <a:gd name="connsiteY4" fmla="*/ 0 h 686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4575" h="6860381">
                <a:moveTo>
                  <a:pt x="0" y="0"/>
                </a:moveTo>
                <a:lnTo>
                  <a:pt x="2104575" y="0"/>
                </a:lnTo>
                <a:lnTo>
                  <a:pt x="645970" y="6860381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A5E2"/>
              </a:gs>
              <a:gs pos="50000">
                <a:srgbClr val="00A5E2"/>
              </a:gs>
              <a:gs pos="84000">
                <a:schemeClr val="accent2">
                  <a:alpha val="0"/>
                </a:schemeClr>
              </a:gs>
            </a:gsLst>
            <a:lin ang="27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6678387" y="2989333"/>
            <a:ext cx="4500000" cy="1440753"/>
          </a:xfrm>
        </p:spPr>
        <p:txBody>
          <a:bodyPr anchor="t"/>
          <a:lstStyle>
            <a:lvl1pPr algn="l">
              <a:defRPr sz="4800" i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8329B88B-1C10-4722-B924-3FBFCA9C0E91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r>
              <a:rPr lang="en-US"/>
              <a:t>//SSUS/Recruitment and Retention Overview of Services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fld id="{EEAD9179-7A6B-4268-BEB2-F3B8EB0611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6" name="Subtitle 2"/>
          <p:cNvSpPr>
            <a:spLocks noGrp="1"/>
          </p:cNvSpPr>
          <p:nvPr>
            <p:ph type="subTitle" idx="1"/>
          </p:nvPr>
        </p:nvSpPr>
        <p:spPr bwMode="black">
          <a:xfrm>
            <a:off x="1902190" y="2134650"/>
            <a:ext cx="4500000" cy="720000"/>
          </a:xfrm>
        </p:spPr>
        <p:txBody>
          <a:bodyPr anchor="b"/>
          <a:lstStyle>
            <a:lvl1pPr marL="0" indent="0" algn="r">
              <a:buNone/>
              <a:defRPr sz="2400" b="1">
                <a:solidFill>
                  <a:schemeClr val="accent1"/>
                </a:solidFill>
              </a:defRPr>
            </a:lvl1pPr>
            <a:lvl2pPr marL="0" indent="0" algn="l">
              <a:buNone/>
              <a:defRPr sz="2400" b="1">
                <a:solidFill>
                  <a:schemeClr val="accent1"/>
                </a:solidFill>
              </a:defRPr>
            </a:lvl2pPr>
            <a:lvl3pPr marL="0" indent="0" algn="l">
              <a:buNone/>
              <a:defRPr sz="2400" b="1">
                <a:solidFill>
                  <a:schemeClr val="accent1"/>
                </a:solidFill>
              </a:defRPr>
            </a:lvl3pPr>
            <a:lvl4pPr marL="0" indent="0" algn="l">
              <a:buNone/>
              <a:defRPr sz="2400" b="1">
                <a:solidFill>
                  <a:schemeClr val="accent1"/>
                </a:solidFill>
              </a:defRPr>
            </a:lvl4pPr>
            <a:lvl5pPr marL="0" indent="0" algn="l">
              <a:buNone/>
              <a:defRPr sz="2400" b="1">
                <a:solidFill>
                  <a:schemeClr val="accent1"/>
                </a:solidFill>
              </a:defRPr>
            </a:lvl5pPr>
            <a:lvl6pPr marL="0" indent="0" algn="l">
              <a:buNone/>
              <a:defRPr sz="2400" b="1">
                <a:solidFill>
                  <a:schemeClr val="accent1"/>
                </a:solidFill>
              </a:defRPr>
            </a:lvl6pPr>
            <a:lvl7pPr marL="0" indent="0" algn="l">
              <a:buNone/>
              <a:defRPr sz="2400" b="1">
                <a:solidFill>
                  <a:schemeClr val="accent1"/>
                </a:solidFill>
              </a:defRPr>
            </a:lvl7pPr>
            <a:lvl8pPr marL="0" indent="0" algn="l">
              <a:buNone/>
              <a:defRPr sz="2400" b="1">
                <a:solidFill>
                  <a:schemeClr val="accent1"/>
                </a:solidFill>
              </a:defRPr>
            </a:lvl8pPr>
            <a:lvl9pPr marL="0" indent="0" algn="l">
              <a:buNone/>
              <a:defRPr sz="2400" b="1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</a:p>
        </p:txBody>
      </p:sp>
      <p:grpSp>
        <p:nvGrpSpPr>
          <p:cNvPr id="23" name="Group 219"/>
          <p:cNvGrpSpPr>
            <a:grpSpLocks noChangeAspect="1"/>
          </p:cNvGrpSpPr>
          <p:nvPr/>
        </p:nvGrpSpPr>
        <p:grpSpPr bwMode="gray">
          <a:xfrm>
            <a:off x="197700" y="617323"/>
            <a:ext cx="395248" cy="396000"/>
            <a:chOff x="6936" y="180"/>
            <a:chExt cx="526" cy="527"/>
          </a:xfrm>
          <a:solidFill>
            <a:schemeClr val="bg1"/>
          </a:solidFill>
        </p:grpSpPr>
        <p:sp>
          <p:nvSpPr>
            <p:cNvPr id="25" name="Freeform 220"/>
            <p:cNvSpPr>
              <a:spLocks/>
            </p:cNvSpPr>
            <p:nvPr/>
          </p:nvSpPr>
          <p:spPr bwMode="gray">
            <a:xfrm>
              <a:off x="7156" y="407"/>
              <a:ext cx="89" cy="70"/>
            </a:xfrm>
            <a:custGeom>
              <a:avLst/>
              <a:gdLst>
                <a:gd name="T0" fmla="*/ 67 w 89"/>
                <a:gd name="T1" fmla="*/ 0 h 70"/>
                <a:gd name="T2" fmla="*/ 89 w 89"/>
                <a:gd name="T3" fmla="*/ 0 h 70"/>
                <a:gd name="T4" fmla="*/ 53 w 89"/>
                <a:gd name="T5" fmla="*/ 46 h 70"/>
                <a:gd name="T6" fmla="*/ 53 w 89"/>
                <a:gd name="T7" fmla="*/ 70 h 70"/>
                <a:gd name="T8" fmla="*/ 36 w 89"/>
                <a:gd name="T9" fmla="*/ 70 h 70"/>
                <a:gd name="T10" fmla="*/ 36 w 89"/>
                <a:gd name="T11" fmla="*/ 46 h 70"/>
                <a:gd name="T12" fmla="*/ 0 w 89"/>
                <a:gd name="T13" fmla="*/ 0 h 70"/>
                <a:gd name="T14" fmla="*/ 19 w 89"/>
                <a:gd name="T15" fmla="*/ 0 h 70"/>
                <a:gd name="T16" fmla="*/ 43 w 89"/>
                <a:gd name="T17" fmla="*/ 34 h 70"/>
                <a:gd name="T18" fmla="*/ 67 w 89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70">
                  <a:moveTo>
                    <a:pt x="67" y="0"/>
                  </a:moveTo>
                  <a:lnTo>
                    <a:pt x="89" y="0"/>
                  </a:lnTo>
                  <a:lnTo>
                    <a:pt x="53" y="46"/>
                  </a:lnTo>
                  <a:lnTo>
                    <a:pt x="53" y="70"/>
                  </a:lnTo>
                  <a:lnTo>
                    <a:pt x="36" y="70"/>
                  </a:lnTo>
                  <a:lnTo>
                    <a:pt x="36" y="46"/>
                  </a:lnTo>
                  <a:lnTo>
                    <a:pt x="0" y="0"/>
                  </a:lnTo>
                  <a:lnTo>
                    <a:pt x="19" y="0"/>
                  </a:lnTo>
                  <a:lnTo>
                    <a:pt x="43" y="34"/>
                  </a:lnTo>
                  <a:lnTo>
                    <a:pt x="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27" name="Freeform 221"/>
            <p:cNvSpPr>
              <a:spLocks/>
            </p:cNvSpPr>
            <p:nvPr/>
          </p:nvSpPr>
          <p:spPr bwMode="gray">
            <a:xfrm>
              <a:off x="7254" y="407"/>
              <a:ext cx="65" cy="70"/>
            </a:xfrm>
            <a:custGeom>
              <a:avLst/>
              <a:gdLst>
                <a:gd name="T0" fmla="*/ 65 w 65"/>
                <a:gd name="T1" fmla="*/ 0 h 70"/>
                <a:gd name="T2" fmla="*/ 65 w 65"/>
                <a:gd name="T3" fmla="*/ 15 h 70"/>
                <a:gd name="T4" fmla="*/ 17 w 65"/>
                <a:gd name="T5" fmla="*/ 15 h 70"/>
                <a:gd name="T6" fmla="*/ 17 w 65"/>
                <a:gd name="T7" fmla="*/ 29 h 70"/>
                <a:gd name="T8" fmla="*/ 62 w 65"/>
                <a:gd name="T9" fmla="*/ 29 h 70"/>
                <a:gd name="T10" fmla="*/ 62 w 65"/>
                <a:gd name="T11" fmla="*/ 41 h 70"/>
                <a:gd name="T12" fmla="*/ 17 w 65"/>
                <a:gd name="T13" fmla="*/ 41 h 70"/>
                <a:gd name="T14" fmla="*/ 17 w 65"/>
                <a:gd name="T15" fmla="*/ 56 h 70"/>
                <a:gd name="T16" fmla="*/ 65 w 65"/>
                <a:gd name="T17" fmla="*/ 56 h 70"/>
                <a:gd name="T18" fmla="*/ 65 w 65"/>
                <a:gd name="T19" fmla="*/ 70 h 70"/>
                <a:gd name="T20" fmla="*/ 0 w 65"/>
                <a:gd name="T21" fmla="*/ 70 h 70"/>
                <a:gd name="T22" fmla="*/ 0 w 65"/>
                <a:gd name="T23" fmla="*/ 0 h 70"/>
                <a:gd name="T24" fmla="*/ 65 w 65"/>
                <a:gd name="T2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70">
                  <a:moveTo>
                    <a:pt x="65" y="0"/>
                  </a:moveTo>
                  <a:lnTo>
                    <a:pt x="65" y="15"/>
                  </a:lnTo>
                  <a:lnTo>
                    <a:pt x="17" y="15"/>
                  </a:lnTo>
                  <a:lnTo>
                    <a:pt x="17" y="29"/>
                  </a:lnTo>
                  <a:lnTo>
                    <a:pt x="62" y="29"/>
                  </a:lnTo>
                  <a:lnTo>
                    <a:pt x="62" y="41"/>
                  </a:lnTo>
                  <a:lnTo>
                    <a:pt x="17" y="41"/>
                  </a:lnTo>
                  <a:lnTo>
                    <a:pt x="17" y="56"/>
                  </a:lnTo>
                  <a:lnTo>
                    <a:pt x="65" y="56"/>
                  </a:lnTo>
                  <a:lnTo>
                    <a:pt x="65" y="70"/>
                  </a:lnTo>
                  <a:lnTo>
                    <a:pt x="0" y="70"/>
                  </a:lnTo>
                  <a:lnTo>
                    <a:pt x="0" y="0"/>
                  </a:lnTo>
                  <a:lnTo>
                    <a:pt x="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28" name="Freeform 222"/>
            <p:cNvSpPr>
              <a:spLocks/>
            </p:cNvSpPr>
            <p:nvPr/>
          </p:nvSpPr>
          <p:spPr bwMode="gray">
            <a:xfrm>
              <a:off x="7168" y="496"/>
              <a:ext cx="65" cy="70"/>
            </a:xfrm>
            <a:custGeom>
              <a:avLst/>
              <a:gdLst>
                <a:gd name="T0" fmla="*/ 65 w 65"/>
                <a:gd name="T1" fmla="*/ 0 h 70"/>
                <a:gd name="T2" fmla="*/ 65 w 65"/>
                <a:gd name="T3" fmla="*/ 15 h 70"/>
                <a:gd name="T4" fmla="*/ 17 w 65"/>
                <a:gd name="T5" fmla="*/ 15 h 70"/>
                <a:gd name="T6" fmla="*/ 17 w 65"/>
                <a:gd name="T7" fmla="*/ 27 h 70"/>
                <a:gd name="T8" fmla="*/ 62 w 65"/>
                <a:gd name="T9" fmla="*/ 27 h 70"/>
                <a:gd name="T10" fmla="*/ 62 w 65"/>
                <a:gd name="T11" fmla="*/ 41 h 70"/>
                <a:gd name="T12" fmla="*/ 17 w 65"/>
                <a:gd name="T13" fmla="*/ 41 h 70"/>
                <a:gd name="T14" fmla="*/ 17 w 65"/>
                <a:gd name="T15" fmla="*/ 55 h 70"/>
                <a:gd name="T16" fmla="*/ 65 w 65"/>
                <a:gd name="T17" fmla="*/ 55 h 70"/>
                <a:gd name="T18" fmla="*/ 65 w 65"/>
                <a:gd name="T19" fmla="*/ 70 h 70"/>
                <a:gd name="T20" fmla="*/ 0 w 65"/>
                <a:gd name="T21" fmla="*/ 70 h 70"/>
                <a:gd name="T22" fmla="*/ 0 w 65"/>
                <a:gd name="T23" fmla="*/ 0 h 70"/>
                <a:gd name="T24" fmla="*/ 65 w 65"/>
                <a:gd name="T2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70">
                  <a:moveTo>
                    <a:pt x="65" y="0"/>
                  </a:moveTo>
                  <a:lnTo>
                    <a:pt x="65" y="15"/>
                  </a:lnTo>
                  <a:lnTo>
                    <a:pt x="17" y="15"/>
                  </a:lnTo>
                  <a:lnTo>
                    <a:pt x="17" y="27"/>
                  </a:lnTo>
                  <a:lnTo>
                    <a:pt x="62" y="27"/>
                  </a:lnTo>
                  <a:lnTo>
                    <a:pt x="62" y="41"/>
                  </a:lnTo>
                  <a:lnTo>
                    <a:pt x="17" y="41"/>
                  </a:lnTo>
                  <a:lnTo>
                    <a:pt x="17" y="55"/>
                  </a:lnTo>
                  <a:lnTo>
                    <a:pt x="65" y="55"/>
                  </a:lnTo>
                  <a:lnTo>
                    <a:pt x="65" y="70"/>
                  </a:lnTo>
                  <a:lnTo>
                    <a:pt x="0" y="70"/>
                  </a:lnTo>
                  <a:lnTo>
                    <a:pt x="0" y="0"/>
                  </a:lnTo>
                  <a:lnTo>
                    <a:pt x="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29" name="Freeform 223"/>
            <p:cNvSpPr>
              <a:spLocks noEditPoints="1"/>
            </p:cNvSpPr>
            <p:nvPr/>
          </p:nvSpPr>
          <p:spPr bwMode="gray">
            <a:xfrm>
              <a:off x="7343" y="407"/>
              <a:ext cx="69" cy="70"/>
            </a:xfrm>
            <a:custGeom>
              <a:avLst/>
              <a:gdLst>
                <a:gd name="T0" fmla="*/ 16 w 69"/>
                <a:gd name="T1" fmla="*/ 29 h 70"/>
                <a:gd name="T2" fmla="*/ 43 w 69"/>
                <a:gd name="T3" fmla="*/ 29 h 70"/>
                <a:gd name="T4" fmla="*/ 43 w 69"/>
                <a:gd name="T5" fmla="*/ 29 h 70"/>
                <a:gd name="T6" fmla="*/ 45 w 69"/>
                <a:gd name="T7" fmla="*/ 29 h 70"/>
                <a:gd name="T8" fmla="*/ 45 w 69"/>
                <a:gd name="T9" fmla="*/ 29 h 70"/>
                <a:gd name="T10" fmla="*/ 48 w 69"/>
                <a:gd name="T11" fmla="*/ 29 h 70"/>
                <a:gd name="T12" fmla="*/ 48 w 69"/>
                <a:gd name="T13" fmla="*/ 27 h 70"/>
                <a:gd name="T14" fmla="*/ 48 w 69"/>
                <a:gd name="T15" fmla="*/ 27 h 70"/>
                <a:gd name="T16" fmla="*/ 48 w 69"/>
                <a:gd name="T17" fmla="*/ 27 h 70"/>
                <a:gd name="T18" fmla="*/ 50 w 69"/>
                <a:gd name="T19" fmla="*/ 24 h 70"/>
                <a:gd name="T20" fmla="*/ 50 w 69"/>
                <a:gd name="T21" fmla="*/ 24 h 70"/>
                <a:gd name="T22" fmla="*/ 50 w 69"/>
                <a:gd name="T23" fmla="*/ 22 h 70"/>
                <a:gd name="T24" fmla="*/ 50 w 69"/>
                <a:gd name="T25" fmla="*/ 22 h 70"/>
                <a:gd name="T26" fmla="*/ 50 w 69"/>
                <a:gd name="T27" fmla="*/ 20 h 70"/>
                <a:gd name="T28" fmla="*/ 48 w 69"/>
                <a:gd name="T29" fmla="*/ 20 h 70"/>
                <a:gd name="T30" fmla="*/ 48 w 69"/>
                <a:gd name="T31" fmla="*/ 17 h 70"/>
                <a:gd name="T32" fmla="*/ 48 w 69"/>
                <a:gd name="T33" fmla="*/ 17 h 70"/>
                <a:gd name="T34" fmla="*/ 48 w 69"/>
                <a:gd name="T35" fmla="*/ 17 h 70"/>
                <a:gd name="T36" fmla="*/ 45 w 69"/>
                <a:gd name="T37" fmla="*/ 15 h 70"/>
                <a:gd name="T38" fmla="*/ 45 w 69"/>
                <a:gd name="T39" fmla="*/ 15 h 70"/>
                <a:gd name="T40" fmla="*/ 43 w 69"/>
                <a:gd name="T41" fmla="*/ 15 h 70"/>
                <a:gd name="T42" fmla="*/ 43 w 69"/>
                <a:gd name="T43" fmla="*/ 15 h 70"/>
                <a:gd name="T44" fmla="*/ 43 w 69"/>
                <a:gd name="T45" fmla="*/ 15 h 70"/>
                <a:gd name="T46" fmla="*/ 16 w 69"/>
                <a:gd name="T47" fmla="*/ 70 h 70"/>
                <a:gd name="T48" fmla="*/ 43 w 69"/>
                <a:gd name="T49" fmla="*/ 0 h 70"/>
                <a:gd name="T50" fmla="*/ 48 w 69"/>
                <a:gd name="T51" fmla="*/ 0 h 70"/>
                <a:gd name="T52" fmla="*/ 50 w 69"/>
                <a:gd name="T53" fmla="*/ 0 h 70"/>
                <a:gd name="T54" fmla="*/ 52 w 69"/>
                <a:gd name="T55" fmla="*/ 3 h 70"/>
                <a:gd name="T56" fmla="*/ 55 w 69"/>
                <a:gd name="T57" fmla="*/ 5 h 70"/>
                <a:gd name="T58" fmla="*/ 57 w 69"/>
                <a:gd name="T59" fmla="*/ 5 h 70"/>
                <a:gd name="T60" fmla="*/ 60 w 69"/>
                <a:gd name="T61" fmla="*/ 8 h 70"/>
                <a:gd name="T62" fmla="*/ 62 w 69"/>
                <a:gd name="T63" fmla="*/ 10 h 70"/>
                <a:gd name="T64" fmla="*/ 64 w 69"/>
                <a:gd name="T65" fmla="*/ 15 h 70"/>
                <a:gd name="T66" fmla="*/ 64 w 69"/>
                <a:gd name="T67" fmla="*/ 17 h 70"/>
                <a:gd name="T68" fmla="*/ 64 w 69"/>
                <a:gd name="T69" fmla="*/ 20 h 70"/>
                <a:gd name="T70" fmla="*/ 64 w 69"/>
                <a:gd name="T71" fmla="*/ 24 h 70"/>
                <a:gd name="T72" fmla="*/ 64 w 69"/>
                <a:gd name="T73" fmla="*/ 27 h 70"/>
                <a:gd name="T74" fmla="*/ 64 w 69"/>
                <a:gd name="T75" fmla="*/ 29 h 70"/>
                <a:gd name="T76" fmla="*/ 64 w 69"/>
                <a:gd name="T77" fmla="*/ 32 h 70"/>
                <a:gd name="T78" fmla="*/ 62 w 69"/>
                <a:gd name="T79" fmla="*/ 34 h 70"/>
                <a:gd name="T80" fmla="*/ 60 w 69"/>
                <a:gd name="T81" fmla="*/ 36 h 70"/>
                <a:gd name="T82" fmla="*/ 60 w 69"/>
                <a:gd name="T83" fmla="*/ 36 h 70"/>
                <a:gd name="T84" fmla="*/ 57 w 69"/>
                <a:gd name="T85" fmla="*/ 39 h 70"/>
                <a:gd name="T86" fmla="*/ 55 w 69"/>
                <a:gd name="T87" fmla="*/ 41 h 70"/>
                <a:gd name="T88" fmla="*/ 52 w 69"/>
                <a:gd name="T89" fmla="*/ 41 h 70"/>
                <a:gd name="T90" fmla="*/ 50 w 69"/>
                <a:gd name="T91" fmla="*/ 44 h 70"/>
                <a:gd name="T92" fmla="*/ 50 w 69"/>
                <a:gd name="T9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9" h="70">
                  <a:moveTo>
                    <a:pt x="43" y="15"/>
                  </a:moveTo>
                  <a:lnTo>
                    <a:pt x="16" y="15"/>
                  </a:lnTo>
                  <a:lnTo>
                    <a:pt x="16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close/>
                  <a:moveTo>
                    <a:pt x="31" y="44"/>
                  </a:moveTo>
                  <a:lnTo>
                    <a:pt x="16" y="44"/>
                  </a:lnTo>
                  <a:lnTo>
                    <a:pt x="16" y="70"/>
                  </a:lnTo>
                  <a:lnTo>
                    <a:pt x="0" y="70"/>
                  </a:lnTo>
                  <a:lnTo>
                    <a:pt x="0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5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10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20"/>
                  </a:lnTo>
                  <a:lnTo>
                    <a:pt x="64" y="20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32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5" y="41"/>
                  </a:lnTo>
                  <a:lnTo>
                    <a:pt x="55" y="41"/>
                  </a:lnTo>
                  <a:lnTo>
                    <a:pt x="55" y="41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69" y="70"/>
                  </a:lnTo>
                  <a:lnTo>
                    <a:pt x="50" y="70"/>
                  </a:lnTo>
                  <a:lnTo>
                    <a:pt x="31" y="44"/>
                  </a:ln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30" name="Freeform 224"/>
            <p:cNvSpPr>
              <a:spLocks noEditPoints="1"/>
            </p:cNvSpPr>
            <p:nvPr/>
          </p:nvSpPr>
          <p:spPr bwMode="gray">
            <a:xfrm>
              <a:off x="7168" y="587"/>
              <a:ext cx="77" cy="70"/>
            </a:xfrm>
            <a:custGeom>
              <a:avLst/>
              <a:gdLst>
                <a:gd name="T0" fmla="*/ 48 w 77"/>
                <a:gd name="T1" fmla="*/ 0 h 70"/>
                <a:gd name="T2" fmla="*/ 50 w 77"/>
                <a:gd name="T3" fmla="*/ 0 h 70"/>
                <a:gd name="T4" fmla="*/ 53 w 77"/>
                <a:gd name="T5" fmla="*/ 0 h 70"/>
                <a:gd name="T6" fmla="*/ 55 w 77"/>
                <a:gd name="T7" fmla="*/ 3 h 70"/>
                <a:gd name="T8" fmla="*/ 60 w 77"/>
                <a:gd name="T9" fmla="*/ 3 h 70"/>
                <a:gd name="T10" fmla="*/ 62 w 77"/>
                <a:gd name="T11" fmla="*/ 5 h 70"/>
                <a:gd name="T12" fmla="*/ 65 w 77"/>
                <a:gd name="T13" fmla="*/ 7 h 70"/>
                <a:gd name="T14" fmla="*/ 65 w 77"/>
                <a:gd name="T15" fmla="*/ 10 h 70"/>
                <a:gd name="T16" fmla="*/ 67 w 77"/>
                <a:gd name="T17" fmla="*/ 12 h 70"/>
                <a:gd name="T18" fmla="*/ 67 w 77"/>
                <a:gd name="T19" fmla="*/ 15 h 70"/>
                <a:gd name="T20" fmla="*/ 69 w 77"/>
                <a:gd name="T21" fmla="*/ 19 h 70"/>
                <a:gd name="T22" fmla="*/ 69 w 77"/>
                <a:gd name="T23" fmla="*/ 22 h 70"/>
                <a:gd name="T24" fmla="*/ 69 w 77"/>
                <a:gd name="T25" fmla="*/ 24 h 70"/>
                <a:gd name="T26" fmla="*/ 67 w 77"/>
                <a:gd name="T27" fmla="*/ 27 h 70"/>
                <a:gd name="T28" fmla="*/ 67 w 77"/>
                <a:gd name="T29" fmla="*/ 29 h 70"/>
                <a:gd name="T30" fmla="*/ 67 w 77"/>
                <a:gd name="T31" fmla="*/ 31 h 70"/>
                <a:gd name="T32" fmla="*/ 65 w 77"/>
                <a:gd name="T33" fmla="*/ 34 h 70"/>
                <a:gd name="T34" fmla="*/ 62 w 77"/>
                <a:gd name="T35" fmla="*/ 36 h 70"/>
                <a:gd name="T36" fmla="*/ 62 w 77"/>
                <a:gd name="T37" fmla="*/ 36 h 70"/>
                <a:gd name="T38" fmla="*/ 60 w 77"/>
                <a:gd name="T39" fmla="*/ 39 h 70"/>
                <a:gd name="T40" fmla="*/ 57 w 77"/>
                <a:gd name="T41" fmla="*/ 41 h 70"/>
                <a:gd name="T42" fmla="*/ 55 w 77"/>
                <a:gd name="T43" fmla="*/ 41 h 70"/>
                <a:gd name="T44" fmla="*/ 57 w 77"/>
                <a:gd name="T45" fmla="*/ 70 h 70"/>
                <a:gd name="T46" fmla="*/ 17 w 77"/>
                <a:gd name="T47" fmla="*/ 70 h 70"/>
                <a:gd name="T48" fmla="*/ 53 w 77"/>
                <a:gd name="T49" fmla="*/ 22 h 70"/>
                <a:gd name="T50" fmla="*/ 53 w 77"/>
                <a:gd name="T51" fmla="*/ 19 h 70"/>
                <a:gd name="T52" fmla="*/ 53 w 77"/>
                <a:gd name="T53" fmla="*/ 19 h 70"/>
                <a:gd name="T54" fmla="*/ 53 w 77"/>
                <a:gd name="T55" fmla="*/ 19 h 70"/>
                <a:gd name="T56" fmla="*/ 53 w 77"/>
                <a:gd name="T57" fmla="*/ 17 h 70"/>
                <a:gd name="T58" fmla="*/ 50 w 77"/>
                <a:gd name="T59" fmla="*/ 17 h 70"/>
                <a:gd name="T60" fmla="*/ 50 w 77"/>
                <a:gd name="T61" fmla="*/ 15 h 70"/>
                <a:gd name="T62" fmla="*/ 50 w 77"/>
                <a:gd name="T63" fmla="*/ 15 h 70"/>
                <a:gd name="T64" fmla="*/ 48 w 77"/>
                <a:gd name="T65" fmla="*/ 15 h 70"/>
                <a:gd name="T66" fmla="*/ 48 w 77"/>
                <a:gd name="T67" fmla="*/ 15 h 70"/>
                <a:gd name="T68" fmla="*/ 45 w 77"/>
                <a:gd name="T69" fmla="*/ 15 h 70"/>
                <a:gd name="T70" fmla="*/ 17 w 77"/>
                <a:gd name="T71" fmla="*/ 15 h 70"/>
                <a:gd name="T72" fmla="*/ 45 w 77"/>
                <a:gd name="T73" fmla="*/ 29 h 70"/>
                <a:gd name="T74" fmla="*/ 48 w 77"/>
                <a:gd name="T75" fmla="*/ 29 h 70"/>
                <a:gd name="T76" fmla="*/ 48 w 77"/>
                <a:gd name="T77" fmla="*/ 29 h 70"/>
                <a:gd name="T78" fmla="*/ 48 w 77"/>
                <a:gd name="T79" fmla="*/ 29 h 70"/>
                <a:gd name="T80" fmla="*/ 50 w 77"/>
                <a:gd name="T81" fmla="*/ 27 h 70"/>
                <a:gd name="T82" fmla="*/ 50 w 77"/>
                <a:gd name="T83" fmla="*/ 27 h 70"/>
                <a:gd name="T84" fmla="*/ 50 w 77"/>
                <a:gd name="T85" fmla="*/ 27 h 70"/>
                <a:gd name="T86" fmla="*/ 53 w 77"/>
                <a:gd name="T87" fmla="*/ 24 h 70"/>
                <a:gd name="T88" fmla="*/ 53 w 77"/>
                <a:gd name="T89" fmla="*/ 24 h 70"/>
                <a:gd name="T90" fmla="*/ 53 w 77"/>
                <a:gd name="T91" fmla="*/ 22 h 70"/>
                <a:gd name="T92" fmla="*/ 53 w 77"/>
                <a:gd name="T93" fmla="*/ 2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" h="70">
                  <a:moveTo>
                    <a:pt x="0" y="7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2" y="7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7" y="10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69" y="17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67" y="27"/>
                  </a:lnTo>
                  <a:lnTo>
                    <a:pt x="67" y="27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5" y="31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57" y="39"/>
                  </a:lnTo>
                  <a:lnTo>
                    <a:pt x="57" y="41"/>
                  </a:lnTo>
                  <a:lnTo>
                    <a:pt x="57" y="41"/>
                  </a:lnTo>
                  <a:lnTo>
                    <a:pt x="57" y="41"/>
                  </a:lnTo>
                  <a:lnTo>
                    <a:pt x="55" y="41"/>
                  </a:lnTo>
                  <a:lnTo>
                    <a:pt x="55" y="41"/>
                  </a:lnTo>
                  <a:lnTo>
                    <a:pt x="77" y="70"/>
                  </a:lnTo>
                  <a:lnTo>
                    <a:pt x="57" y="70"/>
                  </a:lnTo>
                  <a:lnTo>
                    <a:pt x="36" y="43"/>
                  </a:lnTo>
                  <a:lnTo>
                    <a:pt x="17" y="43"/>
                  </a:lnTo>
                  <a:lnTo>
                    <a:pt x="17" y="70"/>
                  </a:lnTo>
                  <a:lnTo>
                    <a:pt x="0" y="70"/>
                  </a:lnTo>
                  <a:lnTo>
                    <a:pt x="0" y="70"/>
                  </a:lnTo>
                  <a:close/>
                  <a:moveTo>
                    <a:pt x="53" y="22"/>
                  </a:moveTo>
                  <a:lnTo>
                    <a:pt x="53" y="22"/>
                  </a:lnTo>
                  <a:lnTo>
                    <a:pt x="53" y="22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17" y="15"/>
                  </a:lnTo>
                  <a:lnTo>
                    <a:pt x="17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50" y="29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3" y="27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31" name="Freeform 225"/>
            <p:cNvSpPr>
              <a:spLocks noEditPoints="1"/>
            </p:cNvSpPr>
            <p:nvPr/>
          </p:nvSpPr>
          <p:spPr bwMode="gray">
            <a:xfrm>
              <a:off x="7075" y="407"/>
              <a:ext cx="86" cy="70"/>
            </a:xfrm>
            <a:custGeom>
              <a:avLst/>
              <a:gdLst>
                <a:gd name="T0" fmla="*/ 43 w 86"/>
                <a:gd name="T1" fmla="*/ 17 h 70"/>
                <a:gd name="T2" fmla="*/ 28 w 86"/>
                <a:gd name="T3" fmla="*/ 46 h 70"/>
                <a:gd name="T4" fmla="*/ 57 w 86"/>
                <a:gd name="T5" fmla="*/ 46 h 70"/>
                <a:gd name="T6" fmla="*/ 43 w 86"/>
                <a:gd name="T7" fmla="*/ 17 h 70"/>
                <a:gd name="T8" fmla="*/ 43 w 86"/>
                <a:gd name="T9" fmla="*/ 17 h 70"/>
                <a:gd name="T10" fmla="*/ 86 w 86"/>
                <a:gd name="T11" fmla="*/ 70 h 70"/>
                <a:gd name="T12" fmla="*/ 69 w 86"/>
                <a:gd name="T13" fmla="*/ 70 h 70"/>
                <a:gd name="T14" fmla="*/ 62 w 86"/>
                <a:gd name="T15" fmla="*/ 58 h 70"/>
                <a:gd name="T16" fmla="*/ 21 w 86"/>
                <a:gd name="T17" fmla="*/ 58 h 70"/>
                <a:gd name="T18" fmla="*/ 16 w 86"/>
                <a:gd name="T19" fmla="*/ 70 h 70"/>
                <a:gd name="T20" fmla="*/ 0 w 86"/>
                <a:gd name="T21" fmla="*/ 70 h 70"/>
                <a:gd name="T22" fmla="*/ 33 w 86"/>
                <a:gd name="T23" fmla="*/ 0 h 70"/>
                <a:gd name="T24" fmla="*/ 50 w 86"/>
                <a:gd name="T25" fmla="*/ 0 h 70"/>
                <a:gd name="T26" fmla="*/ 86 w 86"/>
                <a:gd name="T27" fmla="*/ 70 h 70"/>
                <a:gd name="T28" fmla="*/ 86 w 86"/>
                <a:gd name="T2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6" h="70">
                  <a:moveTo>
                    <a:pt x="43" y="17"/>
                  </a:moveTo>
                  <a:lnTo>
                    <a:pt x="28" y="46"/>
                  </a:lnTo>
                  <a:lnTo>
                    <a:pt x="57" y="46"/>
                  </a:lnTo>
                  <a:lnTo>
                    <a:pt x="43" y="17"/>
                  </a:lnTo>
                  <a:lnTo>
                    <a:pt x="43" y="17"/>
                  </a:lnTo>
                  <a:close/>
                  <a:moveTo>
                    <a:pt x="86" y="70"/>
                  </a:moveTo>
                  <a:lnTo>
                    <a:pt x="69" y="70"/>
                  </a:lnTo>
                  <a:lnTo>
                    <a:pt x="62" y="58"/>
                  </a:lnTo>
                  <a:lnTo>
                    <a:pt x="21" y="58"/>
                  </a:lnTo>
                  <a:lnTo>
                    <a:pt x="16" y="70"/>
                  </a:lnTo>
                  <a:lnTo>
                    <a:pt x="0" y="70"/>
                  </a:lnTo>
                  <a:lnTo>
                    <a:pt x="33" y="0"/>
                  </a:lnTo>
                  <a:lnTo>
                    <a:pt x="50" y="0"/>
                  </a:lnTo>
                  <a:lnTo>
                    <a:pt x="86" y="70"/>
                  </a:lnTo>
                  <a:lnTo>
                    <a:pt x="86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32" name="Freeform 226"/>
            <p:cNvSpPr>
              <a:spLocks noEditPoints="1"/>
            </p:cNvSpPr>
            <p:nvPr/>
          </p:nvSpPr>
          <p:spPr bwMode="gray">
            <a:xfrm>
              <a:off x="7156" y="319"/>
              <a:ext cx="86" cy="69"/>
            </a:xfrm>
            <a:custGeom>
              <a:avLst/>
              <a:gdLst>
                <a:gd name="T0" fmla="*/ 43 w 86"/>
                <a:gd name="T1" fmla="*/ 17 h 69"/>
                <a:gd name="T2" fmla="*/ 29 w 86"/>
                <a:gd name="T3" fmla="*/ 43 h 69"/>
                <a:gd name="T4" fmla="*/ 57 w 86"/>
                <a:gd name="T5" fmla="*/ 43 h 69"/>
                <a:gd name="T6" fmla="*/ 43 w 86"/>
                <a:gd name="T7" fmla="*/ 17 h 69"/>
                <a:gd name="T8" fmla="*/ 43 w 86"/>
                <a:gd name="T9" fmla="*/ 17 h 69"/>
                <a:gd name="T10" fmla="*/ 86 w 86"/>
                <a:gd name="T11" fmla="*/ 69 h 69"/>
                <a:gd name="T12" fmla="*/ 69 w 86"/>
                <a:gd name="T13" fmla="*/ 69 h 69"/>
                <a:gd name="T14" fmla="*/ 65 w 86"/>
                <a:gd name="T15" fmla="*/ 57 h 69"/>
                <a:gd name="T16" fmla="*/ 24 w 86"/>
                <a:gd name="T17" fmla="*/ 57 h 69"/>
                <a:gd name="T18" fmla="*/ 17 w 86"/>
                <a:gd name="T19" fmla="*/ 69 h 69"/>
                <a:gd name="T20" fmla="*/ 0 w 86"/>
                <a:gd name="T21" fmla="*/ 69 h 69"/>
                <a:gd name="T22" fmla="*/ 36 w 86"/>
                <a:gd name="T23" fmla="*/ 0 h 69"/>
                <a:gd name="T24" fmla="*/ 53 w 86"/>
                <a:gd name="T25" fmla="*/ 0 h 69"/>
                <a:gd name="T26" fmla="*/ 86 w 86"/>
                <a:gd name="T27" fmla="*/ 69 h 69"/>
                <a:gd name="T28" fmla="*/ 86 w 86"/>
                <a:gd name="T2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6" h="69">
                  <a:moveTo>
                    <a:pt x="43" y="17"/>
                  </a:moveTo>
                  <a:lnTo>
                    <a:pt x="29" y="43"/>
                  </a:lnTo>
                  <a:lnTo>
                    <a:pt x="57" y="43"/>
                  </a:lnTo>
                  <a:lnTo>
                    <a:pt x="43" y="17"/>
                  </a:lnTo>
                  <a:lnTo>
                    <a:pt x="43" y="17"/>
                  </a:lnTo>
                  <a:close/>
                  <a:moveTo>
                    <a:pt x="86" y="69"/>
                  </a:moveTo>
                  <a:lnTo>
                    <a:pt x="69" y="69"/>
                  </a:lnTo>
                  <a:lnTo>
                    <a:pt x="65" y="57"/>
                  </a:lnTo>
                  <a:lnTo>
                    <a:pt x="24" y="57"/>
                  </a:lnTo>
                  <a:lnTo>
                    <a:pt x="17" y="69"/>
                  </a:lnTo>
                  <a:lnTo>
                    <a:pt x="0" y="69"/>
                  </a:lnTo>
                  <a:lnTo>
                    <a:pt x="36" y="0"/>
                  </a:lnTo>
                  <a:lnTo>
                    <a:pt x="53" y="0"/>
                  </a:lnTo>
                  <a:lnTo>
                    <a:pt x="86" y="69"/>
                  </a:lnTo>
                  <a:lnTo>
                    <a:pt x="86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33" name="Freeform 227"/>
            <p:cNvSpPr>
              <a:spLocks noEditPoints="1"/>
            </p:cNvSpPr>
            <p:nvPr/>
          </p:nvSpPr>
          <p:spPr bwMode="gray">
            <a:xfrm>
              <a:off x="6991" y="407"/>
              <a:ext cx="69" cy="70"/>
            </a:xfrm>
            <a:custGeom>
              <a:avLst/>
              <a:gdLst>
                <a:gd name="T0" fmla="*/ 65 w 69"/>
                <a:gd name="T1" fmla="*/ 36 h 70"/>
                <a:gd name="T2" fmla="*/ 67 w 69"/>
                <a:gd name="T3" fmla="*/ 39 h 70"/>
                <a:gd name="T4" fmla="*/ 69 w 69"/>
                <a:gd name="T5" fmla="*/ 44 h 70"/>
                <a:gd name="T6" fmla="*/ 69 w 69"/>
                <a:gd name="T7" fmla="*/ 46 h 70"/>
                <a:gd name="T8" fmla="*/ 69 w 69"/>
                <a:gd name="T9" fmla="*/ 48 h 70"/>
                <a:gd name="T10" fmla="*/ 69 w 69"/>
                <a:gd name="T11" fmla="*/ 51 h 70"/>
                <a:gd name="T12" fmla="*/ 69 w 69"/>
                <a:gd name="T13" fmla="*/ 56 h 70"/>
                <a:gd name="T14" fmla="*/ 69 w 69"/>
                <a:gd name="T15" fmla="*/ 58 h 70"/>
                <a:gd name="T16" fmla="*/ 67 w 69"/>
                <a:gd name="T17" fmla="*/ 63 h 70"/>
                <a:gd name="T18" fmla="*/ 65 w 69"/>
                <a:gd name="T19" fmla="*/ 65 h 70"/>
                <a:gd name="T20" fmla="*/ 60 w 69"/>
                <a:gd name="T21" fmla="*/ 68 h 70"/>
                <a:gd name="T22" fmla="*/ 55 w 69"/>
                <a:gd name="T23" fmla="*/ 70 h 70"/>
                <a:gd name="T24" fmla="*/ 53 w 69"/>
                <a:gd name="T25" fmla="*/ 70 h 70"/>
                <a:gd name="T26" fmla="*/ 0 w 69"/>
                <a:gd name="T27" fmla="*/ 70 h 70"/>
                <a:gd name="T28" fmla="*/ 50 w 69"/>
                <a:gd name="T29" fmla="*/ 0 h 70"/>
                <a:gd name="T30" fmla="*/ 53 w 69"/>
                <a:gd name="T31" fmla="*/ 0 h 70"/>
                <a:gd name="T32" fmla="*/ 57 w 69"/>
                <a:gd name="T33" fmla="*/ 3 h 70"/>
                <a:gd name="T34" fmla="*/ 60 w 69"/>
                <a:gd name="T35" fmla="*/ 5 h 70"/>
                <a:gd name="T36" fmla="*/ 62 w 69"/>
                <a:gd name="T37" fmla="*/ 8 h 70"/>
                <a:gd name="T38" fmla="*/ 65 w 69"/>
                <a:gd name="T39" fmla="*/ 12 h 70"/>
                <a:gd name="T40" fmla="*/ 67 w 69"/>
                <a:gd name="T41" fmla="*/ 15 h 70"/>
                <a:gd name="T42" fmla="*/ 67 w 69"/>
                <a:gd name="T43" fmla="*/ 20 h 70"/>
                <a:gd name="T44" fmla="*/ 67 w 69"/>
                <a:gd name="T45" fmla="*/ 22 h 70"/>
                <a:gd name="T46" fmla="*/ 67 w 69"/>
                <a:gd name="T47" fmla="*/ 27 h 70"/>
                <a:gd name="T48" fmla="*/ 67 w 69"/>
                <a:gd name="T49" fmla="*/ 29 h 70"/>
                <a:gd name="T50" fmla="*/ 65 w 69"/>
                <a:gd name="T51" fmla="*/ 34 h 70"/>
                <a:gd name="T52" fmla="*/ 17 w 69"/>
                <a:gd name="T53" fmla="*/ 58 h 70"/>
                <a:gd name="T54" fmla="*/ 48 w 69"/>
                <a:gd name="T55" fmla="*/ 58 h 70"/>
                <a:gd name="T56" fmla="*/ 50 w 69"/>
                <a:gd name="T57" fmla="*/ 56 h 70"/>
                <a:gd name="T58" fmla="*/ 50 w 69"/>
                <a:gd name="T59" fmla="*/ 56 h 70"/>
                <a:gd name="T60" fmla="*/ 53 w 69"/>
                <a:gd name="T61" fmla="*/ 56 h 70"/>
                <a:gd name="T62" fmla="*/ 53 w 69"/>
                <a:gd name="T63" fmla="*/ 53 h 70"/>
                <a:gd name="T64" fmla="*/ 53 w 69"/>
                <a:gd name="T65" fmla="*/ 53 h 70"/>
                <a:gd name="T66" fmla="*/ 55 w 69"/>
                <a:gd name="T67" fmla="*/ 51 h 70"/>
                <a:gd name="T68" fmla="*/ 55 w 69"/>
                <a:gd name="T69" fmla="*/ 48 h 70"/>
                <a:gd name="T70" fmla="*/ 55 w 69"/>
                <a:gd name="T71" fmla="*/ 48 h 70"/>
                <a:gd name="T72" fmla="*/ 55 w 69"/>
                <a:gd name="T73" fmla="*/ 46 h 70"/>
                <a:gd name="T74" fmla="*/ 53 w 69"/>
                <a:gd name="T75" fmla="*/ 46 h 70"/>
                <a:gd name="T76" fmla="*/ 53 w 69"/>
                <a:gd name="T77" fmla="*/ 44 h 70"/>
                <a:gd name="T78" fmla="*/ 50 w 69"/>
                <a:gd name="T79" fmla="*/ 44 h 70"/>
                <a:gd name="T80" fmla="*/ 50 w 69"/>
                <a:gd name="T81" fmla="*/ 41 h 70"/>
                <a:gd name="T82" fmla="*/ 48 w 69"/>
                <a:gd name="T83" fmla="*/ 41 h 70"/>
                <a:gd name="T84" fmla="*/ 48 w 69"/>
                <a:gd name="T85" fmla="*/ 41 h 70"/>
                <a:gd name="T86" fmla="*/ 17 w 69"/>
                <a:gd name="T87" fmla="*/ 58 h 70"/>
                <a:gd name="T88" fmla="*/ 45 w 69"/>
                <a:gd name="T89" fmla="*/ 29 h 70"/>
                <a:gd name="T90" fmla="*/ 48 w 69"/>
                <a:gd name="T91" fmla="*/ 27 h 70"/>
                <a:gd name="T92" fmla="*/ 50 w 69"/>
                <a:gd name="T93" fmla="*/ 27 h 70"/>
                <a:gd name="T94" fmla="*/ 53 w 69"/>
                <a:gd name="T95" fmla="*/ 24 h 70"/>
                <a:gd name="T96" fmla="*/ 53 w 69"/>
                <a:gd name="T97" fmla="*/ 22 h 70"/>
                <a:gd name="T98" fmla="*/ 53 w 69"/>
                <a:gd name="T99" fmla="*/ 22 h 70"/>
                <a:gd name="T100" fmla="*/ 53 w 69"/>
                <a:gd name="T101" fmla="*/ 20 h 70"/>
                <a:gd name="T102" fmla="*/ 50 w 69"/>
                <a:gd name="T103" fmla="*/ 17 h 70"/>
                <a:gd name="T104" fmla="*/ 50 w 69"/>
                <a:gd name="T105" fmla="*/ 15 h 70"/>
                <a:gd name="T106" fmla="*/ 48 w 69"/>
                <a:gd name="T107" fmla="*/ 15 h 70"/>
                <a:gd name="T108" fmla="*/ 45 w 69"/>
                <a:gd name="T109" fmla="*/ 15 h 70"/>
                <a:gd name="T110" fmla="*/ 14 w 69"/>
                <a:gd name="T111" fmla="*/ 2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" h="70">
                  <a:moveTo>
                    <a:pt x="62" y="34"/>
                  </a:moveTo>
                  <a:lnTo>
                    <a:pt x="65" y="34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7" y="36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9" y="41"/>
                  </a:lnTo>
                  <a:lnTo>
                    <a:pt x="69" y="41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8"/>
                  </a:lnTo>
                  <a:lnTo>
                    <a:pt x="69" y="48"/>
                  </a:lnTo>
                  <a:lnTo>
                    <a:pt x="69" y="48"/>
                  </a:lnTo>
                  <a:lnTo>
                    <a:pt x="69" y="48"/>
                  </a:lnTo>
                  <a:lnTo>
                    <a:pt x="69" y="51"/>
                  </a:lnTo>
                  <a:lnTo>
                    <a:pt x="69" y="51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6"/>
                  </a:lnTo>
                  <a:lnTo>
                    <a:pt x="69" y="56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3"/>
                  </a:lnTo>
                  <a:lnTo>
                    <a:pt x="65" y="63"/>
                  </a:lnTo>
                  <a:lnTo>
                    <a:pt x="65" y="63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62" y="65"/>
                  </a:lnTo>
                  <a:lnTo>
                    <a:pt x="62" y="68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57" y="70"/>
                  </a:lnTo>
                  <a:lnTo>
                    <a:pt x="57" y="70"/>
                  </a:lnTo>
                  <a:lnTo>
                    <a:pt x="55" y="70"/>
                  </a:lnTo>
                  <a:lnTo>
                    <a:pt x="55" y="70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48" y="70"/>
                  </a:lnTo>
                  <a:lnTo>
                    <a:pt x="0" y="70"/>
                  </a:lnTo>
                  <a:lnTo>
                    <a:pt x="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60" y="3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2" y="5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65" y="8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67" y="27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2" y="34"/>
                  </a:lnTo>
                  <a:lnTo>
                    <a:pt x="62" y="34"/>
                  </a:lnTo>
                  <a:close/>
                  <a:moveTo>
                    <a:pt x="17" y="58"/>
                  </a:moveTo>
                  <a:lnTo>
                    <a:pt x="45" y="58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5" y="53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5" y="41"/>
                  </a:lnTo>
                  <a:lnTo>
                    <a:pt x="17" y="41"/>
                  </a:lnTo>
                  <a:lnTo>
                    <a:pt x="17" y="58"/>
                  </a:lnTo>
                  <a:lnTo>
                    <a:pt x="17" y="58"/>
                  </a:lnTo>
                  <a:close/>
                  <a:moveTo>
                    <a:pt x="14" y="29"/>
                  </a:move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8" y="29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14" y="15"/>
                  </a:lnTo>
                  <a:lnTo>
                    <a:pt x="14" y="29"/>
                  </a:lnTo>
                  <a:lnTo>
                    <a:pt x="14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34" name="Freeform 228"/>
            <p:cNvSpPr>
              <a:spLocks noEditPoints="1"/>
            </p:cNvSpPr>
            <p:nvPr/>
          </p:nvSpPr>
          <p:spPr bwMode="gray">
            <a:xfrm>
              <a:off x="7168" y="232"/>
              <a:ext cx="72" cy="70"/>
            </a:xfrm>
            <a:custGeom>
              <a:avLst/>
              <a:gdLst>
                <a:gd name="T0" fmla="*/ 67 w 72"/>
                <a:gd name="T1" fmla="*/ 36 h 70"/>
                <a:gd name="T2" fmla="*/ 69 w 72"/>
                <a:gd name="T3" fmla="*/ 39 h 70"/>
                <a:gd name="T4" fmla="*/ 69 w 72"/>
                <a:gd name="T5" fmla="*/ 41 h 70"/>
                <a:gd name="T6" fmla="*/ 72 w 72"/>
                <a:gd name="T7" fmla="*/ 44 h 70"/>
                <a:gd name="T8" fmla="*/ 72 w 72"/>
                <a:gd name="T9" fmla="*/ 46 h 70"/>
                <a:gd name="T10" fmla="*/ 72 w 72"/>
                <a:gd name="T11" fmla="*/ 51 h 70"/>
                <a:gd name="T12" fmla="*/ 69 w 72"/>
                <a:gd name="T13" fmla="*/ 53 h 70"/>
                <a:gd name="T14" fmla="*/ 69 w 72"/>
                <a:gd name="T15" fmla="*/ 58 h 70"/>
                <a:gd name="T16" fmla="*/ 67 w 72"/>
                <a:gd name="T17" fmla="*/ 60 h 70"/>
                <a:gd name="T18" fmla="*/ 65 w 72"/>
                <a:gd name="T19" fmla="*/ 65 h 70"/>
                <a:gd name="T20" fmla="*/ 60 w 72"/>
                <a:gd name="T21" fmla="*/ 68 h 70"/>
                <a:gd name="T22" fmla="*/ 57 w 72"/>
                <a:gd name="T23" fmla="*/ 68 h 70"/>
                <a:gd name="T24" fmla="*/ 53 w 72"/>
                <a:gd name="T25" fmla="*/ 70 h 70"/>
                <a:gd name="T26" fmla="*/ 0 w 72"/>
                <a:gd name="T27" fmla="*/ 70 h 70"/>
                <a:gd name="T28" fmla="*/ 50 w 72"/>
                <a:gd name="T29" fmla="*/ 0 h 70"/>
                <a:gd name="T30" fmla="*/ 55 w 72"/>
                <a:gd name="T31" fmla="*/ 0 h 70"/>
                <a:gd name="T32" fmla="*/ 57 w 72"/>
                <a:gd name="T33" fmla="*/ 3 h 70"/>
                <a:gd name="T34" fmla="*/ 60 w 72"/>
                <a:gd name="T35" fmla="*/ 5 h 70"/>
                <a:gd name="T36" fmla="*/ 65 w 72"/>
                <a:gd name="T37" fmla="*/ 8 h 70"/>
                <a:gd name="T38" fmla="*/ 67 w 72"/>
                <a:gd name="T39" fmla="*/ 10 h 70"/>
                <a:gd name="T40" fmla="*/ 67 w 72"/>
                <a:gd name="T41" fmla="*/ 15 h 70"/>
                <a:gd name="T42" fmla="*/ 69 w 72"/>
                <a:gd name="T43" fmla="*/ 17 h 70"/>
                <a:gd name="T44" fmla="*/ 69 w 72"/>
                <a:gd name="T45" fmla="*/ 22 h 70"/>
                <a:gd name="T46" fmla="*/ 67 w 72"/>
                <a:gd name="T47" fmla="*/ 24 h 70"/>
                <a:gd name="T48" fmla="*/ 67 w 72"/>
                <a:gd name="T49" fmla="*/ 29 h 70"/>
                <a:gd name="T50" fmla="*/ 65 w 72"/>
                <a:gd name="T51" fmla="*/ 32 h 70"/>
                <a:gd name="T52" fmla="*/ 17 w 72"/>
                <a:gd name="T53" fmla="*/ 56 h 70"/>
                <a:gd name="T54" fmla="*/ 48 w 72"/>
                <a:gd name="T55" fmla="*/ 56 h 70"/>
                <a:gd name="T56" fmla="*/ 50 w 72"/>
                <a:gd name="T57" fmla="*/ 56 h 70"/>
                <a:gd name="T58" fmla="*/ 50 w 72"/>
                <a:gd name="T59" fmla="*/ 56 h 70"/>
                <a:gd name="T60" fmla="*/ 53 w 72"/>
                <a:gd name="T61" fmla="*/ 53 h 70"/>
                <a:gd name="T62" fmla="*/ 53 w 72"/>
                <a:gd name="T63" fmla="*/ 53 h 70"/>
                <a:gd name="T64" fmla="*/ 55 w 72"/>
                <a:gd name="T65" fmla="*/ 51 h 70"/>
                <a:gd name="T66" fmla="*/ 55 w 72"/>
                <a:gd name="T67" fmla="*/ 51 h 70"/>
                <a:gd name="T68" fmla="*/ 55 w 72"/>
                <a:gd name="T69" fmla="*/ 48 h 70"/>
                <a:gd name="T70" fmla="*/ 55 w 72"/>
                <a:gd name="T71" fmla="*/ 46 h 70"/>
                <a:gd name="T72" fmla="*/ 55 w 72"/>
                <a:gd name="T73" fmla="*/ 46 h 70"/>
                <a:gd name="T74" fmla="*/ 55 w 72"/>
                <a:gd name="T75" fmla="*/ 44 h 70"/>
                <a:gd name="T76" fmla="*/ 53 w 72"/>
                <a:gd name="T77" fmla="*/ 44 h 70"/>
                <a:gd name="T78" fmla="*/ 53 w 72"/>
                <a:gd name="T79" fmla="*/ 41 h 70"/>
                <a:gd name="T80" fmla="*/ 50 w 72"/>
                <a:gd name="T81" fmla="*/ 41 h 70"/>
                <a:gd name="T82" fmla="*/ 50 w 72"/>
                <a:gd name="T83" fmla="*/ 41 h 70"/>
                <a:gd name="T84" fmla="*/ 48 w 72"/>
                <a:gd name="T85" fmla="*/ 41 h 70"/>
                <a:gd name="T86" fmla="*/ 17 w 72"/>
                <a:gd name="T87" fmla="*/ 56 h 70"/>
                <a:gd name="T88" fmla="*/ 45 w 72"/>
                <a:gd name="T89" fmla="*/ 27 h 70"/>
                <a:gd name="T90" fmla="*/ 48 w 72"/>
                <a:gd name="T91" fmla="*/ 27 h 70"/>
                <a:gd name="T92" fmla="*/ 50 w 72"/>
                <a:gd name="T93" fmla="*/ 24 h 70"/>
                <a:gd name="T94" fmla="*/ 53 w 72"/>
                <a:gd name="T95" fmla="*/ 24 h 70"/>
                <a:gd name="T96" fmla="*/ 53 w 72"/>
                <a:gd name="T97" fmla="*/ 22 h 70"/>
                <a:gd name="T98" fmla="*/ 53 w 72"/>
                <a:gd name="T99" fmla="*/ 20 h 70"/>
                <a:gd name="T100" fmla="*/ 53 w 72"/>
                <a:gd name="T101" fmla="*/ 20 h 70"/>
                <a:gd name="T102" fmla="*/ 50 w 72"/>
                <a:gd name="T103" fmla="*/ 17 h 70"/>
                <a:gd name="T104" fmla="*/ 50 w 72"/>
                <a:gd name="T105" fmla="*/ 15 h 70"/>
                <a:gd name="T106" fmla="*/ 48 w 72"/>
                <a:gd name="T107" fmla="*/ 15 h 70"/>
                <a:gd name="T108" fmla="*/ 45 w 72"/>
                <a:gd name="T109" fmla="*/ 15 h 70"/>
                <a:gd name="T110" fmla="*/ 17 w 72"/>
                <a:gd name="T111" fmla="*/ 2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" h="70">
                  <a:moveTo>
                    <a:pt x="65" y="34"/>
                  </a:moveTo>
                  <a:lnTo>
                    <a:pt x="65" y="34"/>
                  </a:lnTo>
                  <a:lnTo>
                    <a:pt x="65" y="34"/>
                  </a:lnTo>
                  <a:lnTo>
                    <a:pt x="67" y="36"/>
                  </a:lnTo>
                  <a:lnTo>
                    <a:pt x="67" y="36"/>
                  </a:lnTo>
                  <a:lnTo>
                    <a:pt x="67" y="36"/>
                  </a:lnTo>
                  <a:lnTo>
                    <a:pt x="67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41"/>
                  </a:lnTo>
                  <a:lnTo>
                    <a:pt x="69" y="41"/>
                  </a:lnTo>
                  <a:lnTo>
                    <a:pt x="69" y="41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3"/>
                  </a:lnTo>
                  <a:lnTo>
                    <a:pt x="69" y="53"/>
                  </a:lnTo>
                  <a:lnTo>
                    <a:pt x="69" y="56"/>
                  </a:lnTo>
                  <a:lnTo>
                    <a:pt x="69" y="56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3"/>
                  </a:lnTo>
                  <a:lnTo>
                    <a:pt x="65" y="63"/>
                  </a:lnTo>
                  <a:lnTo>
                    <a:pt x="65" y="63"/>
                  </a:lnTo>
                  <a:lnTo>
                    <a:pt x="65" y="65"/>
                  </a:lnTo>
                  <a:lnTo>
                    <a:pt x="62" y="65"/>
                  </a:lnTo>
                  <a:lnTo>
                    <a:pt x="62" y="65"/>
                  </a:lnTo>
                  <a:lnTo>
                    <a:pt x="62" y="65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57" y="68"/>
                  </a:lnTo>
                  <a:lnTo>
                    <a:pt x="57" y="68"/>
                  </a:lnTo>
                  <a:lnTo>
                    <a:pt x="55" y="70"/>
                  </a:lnTo>
                  <a:lnTo>
                    <a:pt x="55" y="70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48" y="70"/>
                  </a:lnTo>
                  <a:lnTo>
                    <a:pt x="0" y="70"/>
                  </a:lnTo>
                  <a:lnTo>
                    <a:pt x="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10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67" y="27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5" y="29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4"/>
                  </a:lnTo>
                  <a:lnTo>
                    <a:pt x="65" y="34"/>
                  </a:lnTo>
                  <a:close/>
                  <a:moveTo>
                    <a:pt x="17" y="56"/>
                  </a:moveTo>
                  <a:lnTo>
                    <a:pt x="48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17" y="41"/>
                  </a:lnTo>
                  <a:lnTo>
                    <a:pt x="17" y="56"/>
                  </a:lnTo>
                  <a:lnTo>
                    <a:pt x="17" y="56"/>
                  </a:lnTo>
                  <a:close/>
                  <a:moveTo>
                    <a:pt x="17" y="27"/>
                  </a:move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17" y="15"/>
                  </a:lnTo>
                  <a:lnTo>
                    <a:pt x="17" y="27"/>
                  </a:lnTo>
                  <a:lnTo>
                    <a:pt x="17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35" name="Freeform 229"/>
            <p:cNvSpPr>
              <a:spLocks noEditPoints="1"/>
            </p:cNvSpPr>
            <p:nvPr/>
          </p:nvSpPr>
          <p:spPr bwMode="gray">
            <a:xfrm>
              <a:off x="6936" y="180"/>
              <a:ext cx="526" cy="527"/>
            </a:xfrm>
            <a:custGeom>
              <a:avLst/>
              <a:gdLst>
                <a:gd name="T0" fmla="*/ 110 w 220"/>
                <a:gd name="T1" fmla="*/ 0 h 220"/>
                <a:gd name="T2" fmla="*/ 0 w 220"/>
                <a:gd name="T3" fmla="*/ 110 h 220"/>
                <a:gd name="T4" fmla="*/ 110 w 220"/>
                <a:gd name="T5" fmla="*/ 220 h 220"/>
                <a:gd name="T6" fmla="*/ 220 w 220"/>
                <a:gd name="T7" fmla="*/ 110 h 220"/>
                <a:gd name="T8" fmla="*/ 110 w 220"/>
                <a:gd name="T9" fmla="*/ 0 h 220"/>
                <a:gd name="T10" fmla="*/ 110 w 220"/>
                <a:gd name="T11" fmla="*/ 208 h 220"/>
                <a:gd name="T12" fmla="*/ 12 w 220"/>
                <a:gd name="T13" fmla="*/ 110 h 220"/>
                <a:gd name="T14" fmla="*/ 110 w 220"/>
                <a:gd name="T15" fmla="*/ 12 h 220"/>
                <a:gd name="T16" fmla="*/ 208 w 220"/>
                <a:gd name="T17" fmla="*/ 110 h 220"/>
                <a:gd name="T18" fmla="*/ 110 w 220"/>
                <a:gd name="T19" fmla="*/ 20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0" h="220">
                  <a:moveTo>
                    <a:pt x="110" y="0"/>
                  </a:moveTo>
                  <a:cubicBezTo>
                    <a:pt x="49" y="0"/>
                    <a:pt x="0" y="49"/>
                    <a:pt x="0" y="110"/>
                  </a:cubicBezTo>
                  <a:cubicBezTo>
                    <a:pt x="0" y="171"/>
                    <a:pt x="49" y="220"/>
                    <a:pt x="110" y="220"/>
                  </a:cubicBezTo>
                  <a:cubicBezTo>
                    <a:pt x="171" y="220"/>
                    <a:pt x="220" y="171"/>
                    <a:pt x="220" y="110"/>
                  </a:cubicBezTo>
                  <a:cubicBezTo>
                    <a:pt x="220" y="49"/>
                    <a:pt x="171" y="0"/>
                    <a:pt x="110" y="0"/>
                  </a:cubicBezTo>
                  <a:close/>
                  <a:moveTo>
                    <a:pt x="110" y="208"/>
                  </a:moveTo>
                  <a:cubicBezTo>
                    <a:pt x="56" y="208"/>
                    <a:pt x="12" y="164"/>
                    <a:pt x="12" y="110"/>
                  </a:cubicBezTo>
                  <a:cubicBezTo>
                    <a:pt x="12" y="56"/>
                    <a:pt x="56" y="12"/>
                    <a:pt x="110" y="12"/>
                  </a:cubicBezTo>
                  <a:cubicBezTo>
                    <a:pt x="164" y="12"/>
                    <a:pt x="208" y="56"/>
                    <a:pt x="208" y="110"/>
                  </a:cubicBezTo>
                  <a:cubicBezTo>
                    <a:pt x="208" y="164"/>
                    <a:pt x="164" y="208"/>
                    <a:pt x="110" y="2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8939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3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ltGray">
          <a:xfrm>
            <a:off x="0" y="0"/>
            <a:ext cx="2104575" cy="6860381"/>
          </a:xfrm>
          <a:custGeom>
            <a:avLst/>
            <a:gdLst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762994 w 2104575"/>
              <a:gd name="connsiteY3" fmla="*/ 6858000 h 6858000"/>
              <a:gd name="connsiteX4" fmla="*/ 195843 w 2104575"/>
              <a:gd name="connsiteY4" fmla="*/ 6858000 h 6858000"/>
              <a:gd name="connsiteX5" fmla="*/ 0 w 2104575"/>
              <a:gd name="connsiteY5" fmla="*/ 6858000 h 6858000"/>
              <a:gd name="connsiteX6" fmla="*/ 0 w 2104575"/>
              <a:gd name="connsiteY6" fmla="*/ 0 h 6858000"/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762994 w 2104575"/>
              <a:gd name="connsiteY3" fmla="*/ 6858000 h 6858000"/>
              <a:gd name="connsiteX4" fmla="*/ 0 w 2104575"/>
              <a:gd name="connsiteY4" fmla="*/ 6858000 h 6858000"/>
              <a:gd name="connsiteX5" fmla="*/ 0 w 2104575"/>
              <a:gd name="connsiteY5" fmla="*/ 0 h 6858000"/>
              <a:gd name="connsiteX0" fmla="*/ 0 w 2104575"/>
              <a:gd name="connsiteY0" fmla="*/ 0 h 6858000"/>
              <a:gd name="connsiteX1" fmla="*/ 2104575 w 2104575"/>
              <a:gd name="connsiteY1" fmla="*/ 0 h 6858000"/>
              <a:gd name="connsiteX2" fmla="*/ 1507982 w 2104575"/>
              <a:gd name="connsiteY2" fmla="*/ 6858000 h 6858000"/>
              <a:gd name="connsiteX3" fmla="*/ 0 w 2104575"/>
              <a:gd name="connsiteY3" fmla="*/ 6858000 h 6858000"/>
              <a:gd name="connsiteX4" fmla="*/ 0 w 2104575"/>
              <a:gd name="connsiteY4" fmla="*/ 0 h 6858000"/>
              <a:gd name="connsiteX0" fmla="*/ 0 w 2104575"/>
              <a:gd name="connsiteY0" fmla="*/ 0 h 6860381"/>
              <a:gd name="connsiteX1" fmla="*/ 2104575 w 2104575"/>
              <a:gd name="connsiteY1" fmla="*/ 0 h 6860381"/>
              <a:gd name="connsiteX2" fmla="*/ 645970 w 2104575"/>
              <a:gd name="connsiteY2" fmla="*/ 6860381 h 6860381"/>
              <a:gd name="connsiteX3" fmla="*/ 0 w 2104575"/>
              <a:gd name="connsiteY3" fmla="*/ 6858000 h 6860381"/>
              <a:gd name="connsiteX4" fmla="*/ 0 w 2104575"/>
              <a:gd name="connsiteY4" fmla="*/ 0 h 686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4575" h="6860381">
                <a:moveTo>
                  <a:pt x="0" y="0"/>
                </a:moveTo>
                <a:lnTo>
                  <a:pt x="2104575" y="0"/>
                </a:lnTo>
                <a:lnTo>
                  <a:pt x="645970" y="6860381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74C713"/>
              </a:gs>
              <a:gs pos="50000">
                <a:srgbClr val="74C713"/>
              </a:gs>
              <a:gs pos="84000">
                <a:srgbClr val="74C713">
                  <a:alpha val="0"/>
                </a:srgbClr>
              </a:gs>
            </a:gsLst>
            <a:lin ang="27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854344" y="1462158"/>
            <a:ext cx="4500000" cy="1440753"/>
          </a:xfrm>
        </p:spPr>
        <p:txBody>
          <a:bodyPr anchor="b"/>
          <a:lstStyle>
            <a:lvl1pPr algn="l">
              <a:defRPr sz="4800" i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DFD51DCC-CE51-429C-B9B4-16CBFEF3CBFB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r>
              <a:rPr lang="en-US"/>
              <a:t>//SSUS/Recruitment and Retention Overview of Services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fld id="{EEAD9179-7A6B-4268-BEB2-F3B8EB06115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3" name="Group 219"/>
          <p:cNvGrpSpPr>
            <a:grpSpLocks noChangeAspect="1"/>
          </p:cNvGrpSpPr>
          <p:nvPr/>
        </p:nvGrpSpPr>
        <p:grpSpPr bwMode="gray">
          <a:xfrm>
            <a:off x="197700" y="617323"/>
            <a:ext cx="395248" cy="396000"/>
            <a:chOff x="6936" y="180"/>
            <a:chExt cx="526" cy="527"/>
          </a:xfrm>
          <a:solidFill>
            <a:schemeClr val="bg1"/>
          </a:solidFill>
        </p:grpSpPr>
        <p:sp>
          <p:nvSpPr>
            <p:cNvPr id="25" name="Freeform 220"/>
            <p:cNvSpPr>
              <a:spLocks/>
            </p:cNvSpPr>
            <p:nvPr/>
          </p:nvSpPr>
          <p:spPr bwMode="gray">
            <a:xfrm>
              <a:off x="7156" y="407"/>
              <a:ext cx="89" cy="70"/>
            </a:xfrm>
            <a:custGeom>
              <a:avLst/>
              <a:gdLst>
                <a:gd name="T0" fmla="*/ 67 w 89"/>
                <a:gd name="T1" fmla="*/ 0 h 70"/>
                <a:gd name="T2" fmla="*/ 89 w 89"/>
                <a:gd name="T3" fmla="*/ 0 h 70"/>
                <a:gd name="T4" fmla="*/ 53 w 89"/>
                <a:gd name="T5" fmla="*/ 46 h 70"/>
                <a:gd name="T6" fmla="*/ 53 w 89"/>
                <a:gd name="T7" fmla="*/ 70 h 70"/>
                <a:gd name="T8" fmla="*/ 36 w 89"/>
                <a:gd name="T9" fmla="*/ 70 h 70"/>
                <a:gd name="T10" fmla="*/ 36 w 89"/>
                <a:gd name="T11" fmla="*/ 46 h 70"/>
                <a:gd name="T12" fmla="*/ 0 w 89"/>
                <a:gd name="T13" fmla="*/ 0 h 70"/>
                <a:gd name="T14" fmla="*/ 19 w 89"/>
                <a:gd name="T15" fmla="*/ 0 h 70"/>
                <a:gd name="T16" fmla="*/ 43 w 89"/>
                <a:gd name="T17" fmla="*/ 34 h 70"/>
                <a:gd name="T18" fmla="*/ 67 w 89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70">
                  <a:moveTo>
                    <a:pt x="67" y="0"/>
                  </a:moveTo>
                  <a:lnTo>
                    <a:pt x="89" y="0"/>
                  </a:lnTo>
                  <a:lnTo>
                    <a:pt x="53" y="46"/>
                  </a:lnTo>
                  <a:lnTo>
                    <a:pt x="53" y="70"/>
                  </a:lnTo>
                  <a:lnTo>
                    <a:pt x="36" y="70"/>
                  </a:lnTo>
                  <a:lnTo>
                    <a:pt x="36" y="46"/>
                  </a:lnTo>
                  <a:lnTo>
                    <a:pt x="0" y="0"/>
                  </a:lnTo>
                  <a:lnTo>
                    <a:pt x="19" y="0"/>
                  </a:lnTo>
                  <a:lnTo>
                    <a:pt x="43" y="34"/>
                  </a:lnTo>
                  <a:lnTo>
                    <a:pt x="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27" name="Freeform 221"/>
            <p:cNvSpPr>
              <a:spLocks/>
            </p:cNvSpPr>
            <p:nvPr/>
          </p:nvSpPr>
          <p:spPr bwMode="gray">
            <a:xfrm>
              <a:off x="7254" y="407"/>
              <a:ext cx="65" cy="70"/>
            </a:xfrm>
            <a:custGeom>
              <a:avLst/>
              <a:gdLst>
                <a:gd name="T0" fmla="*/ 65 w 65"/>
                <a:gd name="T1" fmla="*/ 0 h 70"/>
                <a:gd name="T2" fmla="*/ 65 w 65"/>
                <a:gd name="T3" fmla="*/ 15 h 70"/>
                <a:gd name="T4" fmla="*/ 17 w 65"/>
                <a:gd name="T5" fmla="*/ 15 h 70"/>
                <a:gd name="T6" fmla="*/ 17 w 65"/>
                <a:gd name="T7" fmla="*/ 29 h 70"/>
                <a:gd name="T8" fmla="*/ 62 w 65"/>
                <a:gd name="T9" fmla="*/ 29 h 70"/>
                <a:gd name="T10" fmla="*/ 62 w 65"/>
                <a:gd name="T11" fmla="*/ 41 h 70"/>
                <a:gd name="T12" fmla="*/ 17 w 65"/>
                <a:gd name="T13" fmla="*/ 41 h 70"/>
                <a:gd name="T14" fmla="*/ 17 w 65"/>
                <a:gd name="T15" fmla="*/ 56 h 70"/>
                <a:gd name="T16" fmla="*/ 65 w 65"/>
                <a:gd name="T17" fmla="*/ 56 h 70"/>
                <a:gd name="T18" fmla="*/ 65 w 65"/>
                <a:gd name="T19" fmla="*/ 70 h 70"/>
                <a:gd name="T20" fmla="*/ 0 w 65"/>
                <a:gd name="T21" fmla="*/ 70 h 70"/>
                <a:gd name="T22" fmla="*/ 0 w 65"/>
                <a:gd name="T23" fmla="*/ 0 h 70"/>
                <a:gd name="T24" fmla="*/ 65 w 65"/>
                <a:gd name="T2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70">
                  <a:moveTo>
                    <a:pt x="65" y="0"/>
                  </a:moveTo>
                  <a:lnTo>
                    <a:pt x="65" y="15"/>
                  </a:lnTo>
                  <a:lnTo>
                    <a:pt x="17" y="15"/>
                  </a:lnTo>
                  <a:lnTo>
                    <a:pt x="17" y="29"/>
                  </a:lnTo>
                  <a:lnTo>
                    <a:pt x="62" y="29"/>
                  </a:lnTo>
                  <a:lnTo>
                    <a:pt x="62" y="41"/>
                  </a:lnTo>
                  <a:lnTo>
                    <a:pt x="17" y="41"/>
                  </a:lnTo>
                  <a:lnTo>
                    <a:pt x="17" y="56"/>
                  </a:lnTo>
                  <a:lnTo>
                    <a:pt x="65" y="56"/>
                  </a:lnTo>
                  <a:lnTo>
                    <a:pt x="65" y="70"/>
                  </a:lnTo>
                  <a:lnTo>
                    <a:pt x="0" y="70"/>
                  </a:lnTo>
                  <a:lnTo>
                    <a:pt x="0" y="0"/>
                  </a:lnTo>
                  <a:lnTo>
                    <a:pt x="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28" name="Freeform 222"/>
            <p:cNvSpPr>
              <a:spLocks/>
            </p:cNvSpPr>
            <p:nvPr/>
          </p:nvSpPr>
          <p:spPr bwMode="gray">
            <a:xfrm>
              <a:off x="7168" y="496"/>
              <a:ext cx="65" cy="70"/>
            </a:xfrm>
            <a:custGeom>
              <a:avLst/>
              <a:gdLst>
                <a:gd name="T0" fmla="*/ 65 w 65"/>
                <a:gd name="T1" fmla="*/ 0 h 70"/>
                <a:gd name="T2" fmla="*/ 65 w 65"/>
                <a:gd name="T3" fmla="*/ 15 h 70"/>
                <a:gd name="T4" fmla="*/ 17 w 65"/>
                <a:gd name="T5" fmla="*/ 15 h 70"/>
                <a:gd name="T6" fmla="*/ 17 w 65"/>
                <a:gd name="T7" fmla="*/ 27 h 70"/>
                <a:gd name="T8" fmla="*/ 62 w 65"/>
                <a:gd name="T9" fmla="*/ 27 h 70"/>
                <a:gd name="T10" fmla="*/ 62 w 65"/>
                <a:gd name="T11" fmla="*/ 41 h 70"/>
                <a:gd name="T12" fmla="*/ 17 w 65"/>
                <a:gd name="T13" fmla="*/ 41 h 70"/>
                <a:gd name="T14" fmla="*/ 17 w 65"/>
                <a:gd name="T15" fmla="*/ 55 h 70"/>
                <a:gd name="T16" fmla="*/ 65 w 65"/>
                <a:gd name="T17" fmla="*/ 55 h 70"/>
                <a:gd name="T18" fmla="*/ 65 w 65"/>
                <a:gd name="T19" fmla="*/ 70 h 70"/>
                <a:gd name="T20" fmla="*/ 0 w 65"/>
                <a:gd name="T21" fmla="*/ 70 h 70"/>
                <a:gd name="T22" fmla="*/ 0 w 65"/>
                <a:gd name="T23" fmla="*/ 0 h 70"/>
                <a:gd name="T24" fmla="*/ 65 w 65"/>
                <a:gd name="T2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70">
                  <a:moveTo>
                    <a:pt x="65" y="0"/>
                  </a:moveTo>
                  <a:lnTo>
                    <a:pt x="65" y="15"/>
                  </a:lnTo>
                  <a:lnTo>
                    <a:pt x="17" y="15"/>
                  </a:lnTo>
                  <a:lnTo>
                    <a:pt x="17" y="27"/>
                  </a:lnTo>
                  <a:lnTo>
                    <a:pt x="62" y="27"/>
                  </a:lnTo>
                  <a:lnTo>
                    <a:pt x="62" y="41"/>
                  </a:lnTo>
                  <a:lnTo>
                    <a:pt x="17" y="41"/>
                  </a:lnTo>
                  <a:lnTo>
                    <a:pt x="17" y="55"/>
                  </a:lnTo>
                  <a:lnTo>
                    <a:pt x="65" y="55"/>
                  </a:lnTo>
                  <a:lnTo>
                    <a:pt x="65" y="70"/>
                  </a:lnTo>
                  <a:lnTo>
                    <a:pt x="0" y="70"/>
                  </a:lnTo>
                  <a:lnTo>
                    <a:pt x="0" y="0"/>
                  </a:lnTo>
                  <a:lnTo>
                    <a:pt x="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29" name="Freeform 223"/>
            <p:cNvSpPr>
              <a:spLocks noEditPoints="1"/>
            </p:cNvSpPr>
            <p:nvPr/>
          </p:nvSpPr>
          <p:spPr bwMode="gray">
            <a:xfrm>
              <a:off x="7343" y="407"/>
              <a:ext cx="69" cy="70"/>
            </a:xfrm>
            <a:custGeom>
              <a:avLst/>
              <a:gdLst>
                <a:gd name="T0" fmla="*/ 16 w 69"/>
                <a:gd name="T1" fmla="*/ 29 h 70"/>
                <a:gd name="T2" fmla="*/ 43 w 69"/>
                <a:gd name="T3" fmla="*/ 29 h 70"/>
                <a:gd name="T4" fmla="*/ 43 w 69"/>
                <a:gd name="T5" fmla="*/ 29 h 70"/>
                <a:gd name="T6" fmla="*/ 45 w 69"/>
                <a:gd name="T7" fmla="*/ 29 h 70"/>
                <a:gd name="T8" fmla="*/ 45 w 69"/>
                <a:gd name="T9" fmla="*/ 29 h 70"/>
                <a:gd name="T10" fmla="*/ 48 w 69"/>
                <a:gd name="T11" fmla="*/ 29 h 70"/>
                <a:gd name="T12" fmla="*/ 48 w 69"/>
                <a:gd name="T13" fmla="*/ 27 h 70"/>
                <a:gd name="T14" fmla="*/ 48 w 69"/>
                <a:gd name="T15" fmla="*/ 27 h 70"/>
                <a:gd name="T16" fmla="*/ 48 w 69"/>
                <a:gd name="T17" fmla="*/ 27 h 70"/>
                <a:gd name="T18" fmla="*/ 50 w 69"/>
                <a:gd name="T19" fmla="*/ 24 h 70"/>
                <a:gd name="T20" fmla="*/ 50 w 69"/>
                <a:gd name="T21" fmla="*/ 24 h 70"/>
                <a:gd name="T22" fmla="*/ 50 w 69"/>
                <a:gd name="T23" fmla="*/ 22 h 70"/>
                <a:gd name="T24" fmla="*/ 50 w 69"/>
                <a:gd name="T25" fmla="*/ 22 h 70"/>
                <a:gd name="T26" fmla="*/ 50 w 69"/>
                <a:gd name="T27" fmla="*/ 20 h 70"/>
                <a:gd name="T28" fmla="*/ 48 w 69"/>
                <a:gd name="T29" fmla="*/ 20 h 70"/>
                <a:gd name="T30" fmla="*/ 48 w 69"/>
                <a:gd name="T31" fmla="*/ 17 h 70"/>
                <a:gd name="T32" fmla="*/ 48 w 69"/>
                <a:gd name="T33" fmla="*/ 17 h 70"/>
                <a:gd name="T34" fmla="*/ 48 w 69"/>
                <a:gd name="T35" fmla="*/ 17 h 70"/>
                <a:gd name="T36" fmla="*/ 45 w 69"/>
                <a:gd name="T37" fmla="*/ 15 h 70"/>
                <a:gd name="T38" fmla="*/ 45 w 69"/>
                <a:gd name="T39" fmla="*/ 15 h 70"/>
                <a:gd name="T40" fmla="*/ 43 w 69"/>
                <a:gd name="T41" fmla="*/ 15 h 70"/>
                <a:gd name="T42" fmla="*/ 43 w 69"/>
                <a:gd name="T43" fmla="*/ 15 h 70"/>
                <a:gd name="T44" fmla="*/ 43 w 69"/>
                <a:gd name="T45" fmla="*/ 15 h 70"/>
                <a:gd name="T46" fmla="*/ 16 w 69"/>
                <a:gd name="T47" fmla="*/ 70 h 70"/>
                <a:gd name="T48" fmla="*/ 43 w 69"/>
                <a:gd name="T49" fmla="*/ 0 h 70"/>
                <a:gd name="T50" fmla="*/ 48 w 69"/>
                <a:gd name="T51" fmla="*/ 0 h 70"/>
                <a:gd name="T52" fmla="*/ 50 w 69"/>
                <a:gd name="T53" fmla="*/ 0 h 70"/>
                <a:gd name="T54" fmla="*/ 52 w 69"/>
                <a:gd name="T55" fmla="*/ 3 h 70"/>
                <a:gd name="T56" fmla="*/ 55 w 69"/>
                <a:gd name="T57" fmla="*/ 5 h 70"/>
                <a:gd name="T58" fmla="*/ 57 w 69"/>
                <a:gd name="T59" fmla="*/ 5 h 70"/>
                <a:gd name="T60" fmla="*/ 60 w 69"/>
                <a:gd name="T61" fmla="*/ 8 h 70"/>
                <a:gd name="T62" fmla="*/ 62 w 69"/>
                <a:gd name="T63" fmla="*/ 10 h 70"/>
                <a:gd name="T64" fmla="*/ 64 w 69"/>
                <a:gd name="T65" fmla="*/ 15 h 70"/>
                <a:gd name="T66" fmla="*/ 64 w 69"/>
                <a:gd name="T67" fmla="*/ 17 h 70"/>
                <a:gd name="T68" fmla="*/ 64 w 69"/>
                <a:gd name="T69" fmla="*/ 20 h 70"/>
                <a:gd name="T70" fmla="*/ 64 w 69"/>
                <a:gd name="T71" fmla="*/ 24 h 70"/>
                <a:gd name="T72" fmla="*/ 64 w 69"/>
                <a:gd name="T73" fmla="*/ 27 h 70"/>
                <a:gd name="T74" fmla="*/ 64 w 69"/>
                <a:gd name="T75" fmla="*/ 29 h 70"/>
                <a:gd name="T76" fmla="*/ 64 w 69"/>
                <a:gd name="T77" fmla="*/ 32 h 70"/>
                <a:gd name="T78" fmla="*/ 62 w 69"/>
                <a:gd name="T79" fmla="*/ 34 h 70"/>
                <a:gd name="T80" fmla="*/ 60 w 69"/>
                <a:gd name="T81" fmla="*/ 36 h 70"/>
                <a:gd name="T82" fmla="*/ 60 w 69"/>
                <a:gd name="T83" fmla="*/ 36 h 70"/>
                <a:gd name="T84" fmla="*/ 57 w 69"/>
                <a:gd name="T85" fmla="*/ 39 h 70"/>
                <a:gd name="T86" fmla="*/ 55 w 69"/>
                <a:gd name="T87" fmla="*/ 41 h 70"/>
                <a:gd name="T88" fmla="*/ 52 w 69"/>
                <a:gd name="T89" fmla="*/ 41 h 70"/>
                <a:gd name="T90" fmla="*/ 50 w 69"/>
                <a:gd name="T91" fmla="*/ 44 h 70"/>
                <a:gd name="T92" fmla="*/ 50 w 69"/>
                <a:gd name="T9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9" h="70">
                  <a:moveTo>
                    <a:pt x="43" y="15"/>
                  </a:moveTo>
                  <a:lnTo>
                    <a:pt x="16" y="15"/>
                  </a:lnTo>
                  <a:lnTo>
                    <a:pt x="16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3" y="15"/>
                  </a:lnTo>
                  <a:close/>
                  <a:moveTo>
                    <a:pt x="31" y="44"/>
                  </a:moveTo>
                  <a:lnTo>
                    <a:pt x="16" y="44"/>
                  </a:lnTo>
                  <a:lnTo>
                    <a:pt x="16" y="70"/>
                  </a:lnTo>
                  <a:lnTo>
                    <a:pt x="0" y="70"/>
                  </a:lnTo>
                  <a:lnTo>
                    <a:pt x="0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5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10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20"/>
                  </a:lnTo>
                  <a:lnTo>
                    <a:pt x="64" y="20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32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5" y="41"/>
                  </a:lnTo>
                  <a:lnTo>
                    <a:pt x="55" y="41"/>
                  </a:lnTo>
                  <a:lnTo>
                    <a:pt x="55" y="41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69" y="70"/>
                  </a:lnTo>
                  <a:lnTo>
                    <a:pt x="50" y="70"/>
                  </a:lnTo>
                  <a:lnTo>
                    <a:pt x="31" y="44"/>
                  </a:ln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30" name="Freeform 224"/>
            <p:cNvSpPr>
              <a:spLocks noEditPoints="1"/>
            </p:cNvSpPr>
            <p:nvPr/>
          </p:nvSpPr>
          <p:spPr bwMode="gray">
            <a:xfrm>
              <a:off x="7168" y="587"/>
              <a:ext cx="77" cy="70"/>
            </a:xfrm>
            <a:custGeom>
              <a:avLst/>
              <a:gdLst>
                <a:gd name="T0" fmla="*/ 48 w 77"/>
                <a:gd name="T1" fmla="*/ 0 h 70"/>
                <a:gd name="T2" fmla="*/ 50 w 77"/>
                <a:gd name="T3" fmla="*/ 0 h 70"/>
                <a:gd name="T4" fmla="*/ 53 w 77"/>
                <a:gd name="T5" fmla="*/ 0 h 70"/>
                <a:gd name="T6" fmla="*/ 55 w 77"/>
                <a:gd name="T7" fmla="*/ 3 h 70"/>
                <a:gd name="T8" fmla="*/ 60 w 77"/>
                <a:gd name="T9" fmla="*/ 3 h 70"/>
                <a:gd name="T10" fmla="*/ 62 w 77"/>
                <a:gd name="T11" fmla="*/ 5 h 70"/>
                <a:gd name="T12" fmla="*/ 65 w 77"/>
                <a:gd name="T13" fmla="*/ 7 h 70"/>
                <a:gd name="T14" fmla="*/ 65 w 77"/>
                <a:gd name="T15" fmla="*/ 10 h 70"/>
                <a:gd name="T16" fmla="*/ 67 w 77"/>
                <a:gd name="T17" fmla="*/ 12 h 70"/>
                <a:gd name="T18" fmla="*/ 67 w 77"/>
                <a:gd name="T19" fmla="*/ 15 h 70"/>
                <a:gd name="T20" fmla="*/ 69 w 77"/>
                <a:gd name="T21" fmla="*/ 19 h 70"/>
                <a:gd name="T22" fmla="*/ 69 w 77"/>
                <a:gd name="T23" fmla="*/ 22 h 70"/>
                <a:gd name="T24" fmla="*/ 69 w 77"/>
                <a:gd name="T25" fmla="*/ 24 h 70"/>
                <a:gd name="T26" fmla="*/ 67 w 77"/>
                <a:gd name="T27" fmla="*/ 27 h 70"/>
                <a:gd name="T28" fmla="*/ 67 w 77"/>
                <a:gd name="T29" fmla="*/ 29 h 70"/>
                <a:gd name="T30" fmla="*/ 67 w 77"/>
                <a:gd name="T31" fmla="*/ 31 h 70"/>
                <a:gd name="T32" fmla="*/ 65 w 77"/>
                <a:gd name="T33" fmla="*/ 34 h 70"/>
                <a:gd name="T34" fmla="*/ 62 w 77"/>
                <a:gd name="T35" fmla="*/ 36 h 70"/>
                <a:gd name="T36" fmla="*/ 62 w 77"/>
                <a:gd name="T37" fmla="*/ 36 h 70"/>
                <a:gd name="T38" fmla="*/ 60 w 77"/>
                <a:gd name="T39" fmla="*/ 39 h 70"/>
                <a:gd name="T40" fmla="*/ 57 w 77"/>
                <a:gd name="T41" fmla="*/ 41 h 70"/>
                <a:gd name="T42" fmla="*/ 55 w 77"/>
                <a:gd name="T43" fmla="*/ 41 h 70"/>
                <a:gd name="T44" fmla="*/ 57 w 77"/>
                <a:gd name="T45" fmla="*/ 70 h 70"/>
                <a:gd name="T46" fmla="*/ 17 w 77"/>
                <a:gd name="T47" fmla="*/ 70 h 70"/>
                <a:gd name="T48" fmla="*/ 53 w 77"/>
                <a:gd name="T49" fmla="*/ 22 h 70"/>
                <a:gd name="T50" fmla="*/ 53 w 77"/>
                <a:gd name="T51" fmla="*/ 19 h 70"/>
                <a:gd name="T52" fmla="*/ 53 w 77"/>
                <a:gd name="T53" fmla="*/ 19 h 70"/>
                <a:gd name="T54" fmla="*/ 53 w 77"/>
                <a:gd name="T55" fmla="*/ 19 h 70"/>
                <a:gd name="T56" fmla="*/ 53 w 77"/>
                <a:gd name="T57" fmla="*/ 17 h 70"/>
                <a:gd name="T58" fmla="*/ 50 w 77"/>
                <a:gd name="T59" fmla="*/ 17 h 70"/>
                <a:gd name="T60" fmla="*/ 50 w 77"/>
                <a:gd name="T61" fmla="*/ 15 h 70"/>
                <a:gd name="T62" fmla="*/ 50 w 77"/>
                <a:gd name="T63" fmla="*/ 15 h 70"/>
                <a:gd name="T64" fmla="*/ 48 w 77"/>
                <a:gd name="T65" fmla="*/ 15 h 70"/>
                <a:gd name="T66" fmla="*/ 48 w 77"/>
                <a:gd name="T67" fmla="*/ 15 h 70"/>
                <a:gd name="T68" fmla="*/ 45 w 77"/>
                <a:gd name="T69" fmla="*/ 15 h 70"/>
                <a:gd name="T70" fmla="*/ 17 w 77"/>
                <a:gd name="T71" fmla="*/ 15 h 70"/>
                <a:gd name="T72" fmla="*/ 45 w 77"/>
                <a:gd name="T73" fmla="*/ 29 h 70"/>
                <a:gd name="T74" fmla="*/ 48 w 77"/>
                <a:gd name="T75" fmla="*/ 29 h 70"/>
                <a:gd name="T76" fmla="*/ 48 w 77"/>
                <a:gd name="T77" fmla="*/ 29 h 70"/>
                <a:gd name="T78" fmla="*/ 48 w 77"/>
                <a:gd name="T79" fmla="*/ 29 h 70"/>
                <a:gd name="T80" fmla="*/ 50 w 77"/>
                <a:gd name="T81" fmla="*/ 27 h 70"/>
                <a:gd name="T82" fmla="*/ 50 w 77"/>
                <a:gd name="T83" fmla="*/ 27 h 70"/>
                <a:gd name="T84" fmla="*/ 50 w 77"/>
                <a:gd name="T85" fmla="*/ 27 h 70"/>
                <a:gd name="T86" fmla="*/ 53 w 77"/>
                <a:gd name="T87" fmla="*/ 24 h 70"/>
                <a:gd name="T88" fmla="*/ 53 w 77"/>
                <a:gd name="T89" fmla="*/ 24 h 70"/>
                <a:gd name="T90" fmla="*/ 53 w 77"/>
                <a:gd name="T91" fmla="*/ 22 h 70"/>
                <a:gd name="T92" fmla="*/ 53 w 77"/>
                <a:gd name="T93" fmla="*/ 2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" h="70">
                  <a:moveTo>
                    <a:pt x="0" y="7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2" y="7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7" y="10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69" y="17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67" y="27"/>
                  </a:lnTo>
                  <a:lnTo>
                    <a:pt x="67" y="27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5" y="31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57" y="39"/>
                  </a:lnTo>
                  <a:lnTo>
                    <a:pt x="57" y="41"/>
                  </a:lnTo>
                  <a:lnTo>
                    <a:pt x="57" y="41"/>
                  </a:lnTo>
                  <a:lnTo>
                    <a:pt x="57" y="41"/>
                  </a:lnTo>
                  <a:lnTo>
                    <a:pt x="55" y="41"/>
                  </a:lnTo>
                  <a:lnTo>
                    <a:pt x="55" y="41"/>
                  </a:lnTo>
                  <a:lnTo>
                    <a:pt x="77" y="70"/>
                  </a:lnTo>
                  <a:lnTo>
                    <a:pt x="57" y="70"/>
                  </a:lnTo>
                  <a:lnTo>
                    <a:pt x="36" y="43"/>
                  </a:lnTo>
                  <a:lnTo>
                    <a:pt x="17" y="43"/>
                  </a:lnTo>
                  <a:lnTo>
                    <a:pt x="17" y="70"/>
                  </a:lnTo>
                  <a:lnTo>
                    <a:pt x="0" y="70"/>
                  </a:lnTo>
                  <a:lnTo>
                    <a:pt x="0" y="70"/>
                  </a:lnTo>
                  <a:close/>
                  <a:moveTo>
                    <a:pt x="53" y="22"/>
                  </a:moveTo>
                  <a:lnTo>
                    <a:pt x="53" y="22"/>
                  </a:lnTo>
                  <a:lnTo>
                    <a:pt x="53" y="22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17" y="15"/>
                  </a:lnTo>
                  <a:lnTo>
                    <a:pt x="17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50" y="29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3" y="27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31" name="Freeform 225"/>
            <p:cNvSpPr>
              <a:spLocks noEditPoints="1"/>
            </p:cNvSpPr>
            <p:nvPr/>
          </p:nvSpPr>
          <p:spPr bwMode="gray">
            <a:xfrm>
              <a:off x="7075" y="407"/>
              <a:ext cx="86" cy="70"/>
            </a:xfrm>
            <a:custGeom>
              <a:avLst/>
              <a:gdLst>
                <a:gd name="T0" fmla="*/ 43 w 86"/>
                <a:gd name="T1" fmla="*/ 17 h 70"/>
                <a:gd name="T2" fmla="*/ 28 w 86"/>
                <a:gd name="T3" fmla="*/ 46 h 70"/>
                <a:gd name="T4" fmla="*/ 57 w 86"/>
                <a:gd name="T5" fmla="*/ 46 h 70"/>
                <a:gd name="T6" fmla="*/ 43 w 86"/>
                <a:gd name="T7" fmla="*/ 17 h 70"/>
                <a:gd name="T8" fmla="*/ 43 w 86"/>
                <a:gd name="T9" fmla="*/ 17 h 70"/>
                <a:gd name="T10" fmla="*/ 86 w 86"/>
                <a:gd name="T11" fmla="*/ 70 h 70"/>
                <a:gd name="T12" fmla="*/ 69 w 86"/>
                <a:gd name="T13" fmla="*/ 70 h 70"/>
                <a:gd name="T14" fmla="*/ 62 w 86"/>
                <a:gd name="T15" fmla="*/ 58 h 70"/>
                <a:gd name="T16" fmla="*/ 21 w 86"/>
                <a:gd name="T17" fmla="*/ 58 h 70"/>
                <a:gd name="T18" fmla="*/ 16 w 86"/>
                <a:gd name="T19" fmla="*/ 70 h 70"/>
                <a:gd name="T20" fmla="*/ 0 w 86"/>
                <a:gd name="T21" fmla="*/ 70 h 70"/>
                <a:gd name="T22" fmla="*/ 33 w 86"/>
                <a:gd name="T23" fmla="*/ 0 h 70"/>
                <a:gd name="T24" fmla="*/ 50 w 86"/>
                <a:gd name="T25" fmla="*/ 0 h 70"/>
                <a:gd name="T26" fmla="*/ 86 w 86"/>
                <a:gd name="T27" fmla="*/ 70 h 70"/>
                <a:gd name="T28" fmla="*/ 86 w 86"/>
                <a:gd name="T2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6" h="70">
                  <a:moveTo>
                    <a:pt x="43" y="17"/>
                  </a:moveTo>
                  <a:lnTo>
                    <a:pt x="28" y="46"/>
                  </a:lnTo>
                  <a:lnTo>
                    <a:pt x="57" y="46"/>
                  </a:lnTo>
                  <a:lnTo>
                    <a:pt x="43" y="17"/>
                  </a:lnTo>
                  <a:lnTo>
                    <a:pt x="43" y="17"/>
                  </a:lnTo>
                  <a:close/>
                  <a:moveTo>
                    <a:pt x="86" y="70"/>
                  </a:moveTo>
                  <a:lnTo>
                    <a:pt x="69" y="70"/>
                  </a:lnTo>
                  <a:lnTo>
                    <a:pt x="62" y="58"/>
                  </a:lnTo>
                  <a:lnTo>
                    <a:pt x="21" y="58"/>
                  </a:lnTo>
                  <a:lnTo>
                    <a:pt x="16" y="70"/>
                  </a:lnTo>
                  <a:lnTo>
                    <a:pt x="0" y="70"/>
                  </a:lnTo>
                  <a:lnTo>
                    <a:pt x="33" y="0"/>
                  </a:lnTo>
                  <a:lnTo>
                    <a:pt x="50" y="0"/>
                  </a:lnTo>
                  <a:lnTo>
                    <a:pt x="86" y="70"/>
                  </a:lnTo>
                  <a:lnTo>
                    <a:pt x="86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32" name="Freeform 226"/>
            <p:cNvSpPr>
              <a:spLocks noEditPoints="1"/>
            </p:cNvSpPr>
            <p:nvPr/>
          </p:nvSpPr>
          <p:spPr bwMode="gray">
            <a:xfrm>
              <a:off x="7156" y="319"/>
              <a:ext cx="86" cy="69"/>
            </a:xfrm>
            <a:custGeom>
              <a:avLst/>
              <a:gdLst>
                <a:gd name="T0" fmla="*/ 43 w 86"/>
                <a:gd name="T1" fmla="*/ 17 h 69"/>
                <a:gd name="T2" fmla="*/ 29 w 86"/>
                <a:gd name="T3" fmla="*/ 43 h 69"/>
                <a:gd name="T4" fmla="*/ 57 w 86"/>
                <a:gd name="T5" fmla="*/ 43 h 69"/>
                <a:gd name="T6" fmla="*/ 43 w 86"/>
                <a:gd name="T7" fmla="*/ 17 h 69"/>
                <a:gd name="T8" fmla="*/ 43 w 86"/>
                <a:gd name="T9" fmla="*/ 17 h 69"/>
                <a:gd name="T10" fmla="*/ 86 w 86"/>
                <a:gd name="T11" fmla="*/ 69 h 69"/>
                <a:gd name="T12" fmla="*/ 69 w 86"/>
                <a:gd name="T13" fmla="*/ 69 h 69"/>
                <a:gd name="T14" fmla="*/ 65 w 86"/>
                <a:gd name="T15" fmla="*/ 57 h 69"/>
                <a:gd name="T16" fmla="*/ 24 w 86"/>
                <a:gd name="T17" fmla="*/ 57 h 69"/>
                <a:gd name="T18" fmla="*/ 17 w 86"/>
                <a:gd name="T19" fmla="*/ 69 h 69"/>
                <a:gd name="T20" fmla="*/ 0 w 86"/>
                <a:gd name="T21" fmla="*/ 69 h 69"/>
                <a:gd name="T22" fmla="*/ 36 w 86"/>
                <a:gd name="T23" fmla="*/ 0 h 69"/>
                <a:gd name="T24" fmla="*/ 53 w 86"/>
                <a:gd name="T25" fmla="*/ 0 h 69"/>
                <a:gd name="T26" fmla="*/ 86 w 86"/>
                <a:gd name="T27" fmla="*/ 69 h 69"/>
                <a:gd name="T28" fmla="*/ 86 w 86"/>
                <a:gd name="T2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6" h="69">
                  <a:moveTo>
                    <a:pt x="43" y="17"/>
                  </a:moveTo>
                  <a:lnTo>
                    <a:pt x="29" y="43"/>
                  </a:lnTo>
                  <a:lnTo>
                    <a:pt x="57" y="43"/>
                  </a:lnTo>
                  <a:lnTo>
                    <a:pt x="43" y="17"/>
                  </a:lnTo>
                  <a:lnTo>
                    <a:pt x="43" y="17"/>
                  </a:lnTo>
                  <a:close/>
                  <a:moveTo>
                    <a:pt x="86" y="69"/>
                  </a:moveTo>
                  <a:lnTo>
                    <a:pt x="69" y="69"/>
                  </a:lnTo>
                  <a:lnTo>
                    <a:pt x="65" y="57"/>
                  </a:lnTo>
                  <a:lnTo>
                    <a:pt x="24" y="57"/>
                  </a:lnTo>
                  <a:lnTo>
                    <a:pt x="17" y="69"/>
                  </a:lnTo>
                  <a:lnTo>
                    <a:pt x="0" y="69"/>
                  </a:lnTo>
                  <a:lnTo>
                    <a:pt x="36" y="0"/>
                  </a:lnTo>
                  <a:lnTo>
                    <a:pt x="53" y="0"/>
                  </a:lnTo>
                  <a:lnTo>
                    <a:pt x="86" y="69"/>
                  </a:lnTo>
                  <a:lnTo>
                    <a:pt x="86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33" name="Freeform 227"/>
            <p:cNvSpPr>
              <a:spLocks noEditPoints="1"/>
            </p:cNvSpPr>
            <p:nvPr/>
          </p:nvSpPr>
          <p:spPr bwMode="gray">
            <a:xfrm>
              <a:off x="6991" y="407"/>
              <a:ext cx="69" cy="70"/>
            </a:xfrm>
            <a:custGeom>
              <a:avLst/>
              <a:gdLst>
                <a:gd name="T0" fmla="*/ 65 w 69"/>
                <a:gd name="T1" fmla="*/ 36 h 70"/>
                <a:gd name="T2" fmla="*/ 67 w 69"/>
                <a:gd name="T3" fmla="*/ 39 h 70"/>
                <a:gd name="T4" fmla="*/ 69 w 69"/>
                <a:gd name="T5" fmla="*/ 44 h 70"/>
                <a:gd name="T6" fmla="*/ 69 w 69"/>
                <a:gd name="T7" fmla="*/ 46 h 70"/>
                <a:gd name="T8" fmla="*/ 69 w 69"/>
                <a:gd name="T9" fmla="*/ 48 h 70"/>
                <a:gd name="T10" fmla="*/ 69 w 69"/>
                <a:gd name="T11" fmla="*/ 51 h 70"/>
                <a:gd name="T12" fmla="*/ 69 w 69"/>
                <a:gd name="T13" fmla="*/ 56 h 70"/>
                <a:gd name="T14" fmla="*/ 69 w 69"/>
                <a:gd name="T15" fmla="*/ 58 h 70"/>
                <a:gd name="T16" fmla="*/ 67 w 69"/>
                <a:gd name="T17" fmla="*/ 63 h 70"/>
                <a:gd name="T18" fmla="*/ 65 w 69"/>
                <a:gd name="T19" fmla="*/ 65 h 70"/>
                <a:gd name="T20" fmla="*/ 60 w 69"/>
                <a:gd name="T21" fmla="*/ 68 h 70"/>
                <a:gd name="T22" fmla="*/ 55 w 69"/>
                <a:gd name="T23" fmla="*/ 70 h 70"/>
                <a:gd name="T24" fmla="*/ 53 w 69"/>
                <a:gd name="T25" fmla="*/ 70 h 70"/>
                <a:gd name="T26" fmla="*/ 0 w 69"/>
                <a:gd name="T27" fmla="*/ 70 h 70"/>
                <a:gd name="T28" fmla="*/ 50 w 69"/>
                <a:gd name="T29" fmla="*/ 0 h 70"/>
                <a:gd name="T30" fmla="*/ 53 w 69"/>
                <a:gd name="T31" fmla="*/ 0 h 70"/>
                <a:gd name="T32" fmla="*/ 57 w 69"/>
                <a:gd name="T33" fmla="*/ 3 h 70"/>
                <a:gd name="T34" fmla="*/ 60 w 69"/>
                <a:gd name="T35" fmla="*/ 5 h 70"/>
                <a:gd name="T36" fmla="*/ 62 w 69"/>
                <a:gd name="T37" fmla="*/ 8 h 70"/>
                <a:gd name="T38" fmla="*/ 65 w 69"/>
                <a:gd name="T39" fmla="*/ 12 h 70"/>
                <a:gd name="T40" fmla="*/ 67 w 69"/>
                <a:gd name="T41" fmla="*/ 15 h 70"/>
                <a:gd name="T42" fmla="*/ 67 w 69"/>
                <a:gd name="T43" fmla="*/ 20 h 70"/>
                <a:gd name="T44" fmla="*/ 67 w 69"/>
                <a:gd name="T45" fmla="*/ 22 h 70"/>
                <a:gd name="T46" fmla="*/ 67 w 69"/>
                <a:gd name="T47" fmla="*/ 27 h 70"/>
                <a:gd name="T48" fmla="*/ 67 w 69"/>
                <a:gd name="T49" fmla="*/ 29 h 70"/>
                <a:gd name="T50" fmla="*/ 65 w 69"/>
                <a:gd name="T51" fmla="*/ 34 h 70"/>
                <a:gd name="T52" fmla="*/ 17 w 69"/>
                <a:gd name="T53" fmla="*/ 58 h 70"/>
                <a:gd name="T54" fmla="*/ 48 w 69"/>
                <a:gd name="T55" fmla="*/ 58 h 70"/>
                <a:gd name="T56" fmla="*/ 50 w 69"/>
                <a:gd name="T57" fmla="*/ 56 h 70"/>
                <a:gd name="T58" fmla="*/ 50 w 69"/>
                <a:gd name="T59" fmla="*/ 56 h 70"/>
                <a:gd name="T60" fmla="*/ 53 w 69"/>
                <a:gd name="T61" fmla="*/ 56 h 70"/>
                <a:gd name="T62" fmla="*/ 53 w 69"/>
                <a:gd name="T63" fmla="*/ 53 h 70"/>
                <a:gd name="T64" fmla="*/ 53 w 69"/>
                <a:gd name="T65" fmla="*/ 53 h 70"/>
                <a:gd name="T66" fmla="*/ 55 w 69"/>
                <a:gd name="T67" fmla="*/ 51 h 70"/>
                <a:gd name="T68" fmla="*/ 55 w 69"/>
                <a:gd name="T69" fmla="*/ 48 h 70"/>
                <a:gd name="T70" fmla="*/ 55 w 69"/>
                <a:gd name="T71" fmla="*/ 48 h 70"/>
                <a:gd name="T72" fmla="*/ 55 w 69"/>
                <a:gd name="T73" fmla="*/ 46 h 70"/>
                <a:gd name="T74" fmla="*/ 53 w 69"/>
                <a:gd name="T75" fmla="*/ 46 h 70"/>
                <a:gd name="T76" fmla="*/ 53 w 69"/>
                <a:gd name="T77" fmla="*/ 44 h 70"/>
                <a:gd name="T78" fmla="*/ 50 w 69"/>
                <a:gd name="T79" fmla="*/ 44 h 70"/>
                <a:gd name="T80" fmla="*/ 50 w 69"/>
                <a:gd name="T81" fmla="*/ 41 h 70"/>
                <a:gd name="T82" fmla="*/ 48 w 69"/>
                <a:gd name="T83" fmla="*/ 41 h 70"/>
                <a:gd name="T84" fmla="*/ 48 w 69"/>
                <a:gd name="T85" fmla="*/ 41 h 70"/>
                <a:gd name="T86" fmla="*/ 17 w 69"/>
                <a:gd name="T87" fmla="*/ 58 h 70"/>
                <a:gd name="T88" fmla="*/ 45 w 69"/>
                <a:gd name="T89" fmla="*/ 29 h 70"/>
                <a:gd name="T90" fmla="*/ 48 w 69"/>
                <a:gd name="T91" fmla="*/ 27 h 70"/>
                <a:gd name="T92" fmla="*/ 50 w 69"/>
                <a:gd name="T93" fmla="*/ 27 h 70"/>
                <a:gd name="T94" fmla="*/ 53 w 69"/>
                <a:gd name="T95" fmla="*/ 24 h 70"/>
                <a:gd name="T96" fmla="*/ 53 w 69"/>
                <a:gd name="T97" fmla="*/ 22 h 70"/>
                <a:gd name="T98" fmla="*/ 53 w 69"/>
                <a:gd name="T99" fmla="*/ 22 h 70"/>
                <a:gd name="T100" fmla="*/ 53 w 69"/>
                <a:gd name="T101" fmla="*/ 20 h 70"/>
                <a:gd name="T102" fmla="*/ 50 w 69"/>
                <a:gd name="T103" fmla="*/ 17 h 70"/>
                <a:gd name="T104" fmla="*/ 50 w 69"/>
                <a:gd name="T105" fmla="*/ 15 h 70"/>
                <a:gd name="T106" fmla="*/ 48 w 69"/>
                <a:gd name="T107" fmla="*/ 15 h 70"/>
                <a:gd name="T108" fmla="*/ 45 w 69"/>
                <a:gd name="T109" fmla="*/ 15 h 70"/>
                <a:gd name="T110" fmla="*/ 14 w 69"/>
                <a:gd name="T111" fmla="*/ 2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" h="70">
                  <a:moveTo>
                    <a:pt x="62" y="34"/>
                  </a:moveTo>
                  <a:lnTo>
                    <a:pt x="65" y="34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7" y="36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9" y="41"/>
                  </a:lnTo>
                  <a:lnTo>
                    <a:pt x="69" y="41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8"/>
                  </a:lnTo>
                  <a:lnTo>
                    <a:pt x="69" y="48"/>
                  </a:lnTo>
                  <a:lnTo>
                    <a:pt x="69" y="48"/>
                  </a:lnTo>
                  <a:lnTo>
                    <a:pt x="69" y="48"/>
                  </a:lnTo>
                  <a:lnTo>
                    <a:pt x="69" y="51"/>
                  </a:lnTo>
                  <a:lnTo>
                    <a:pt x="69" y="51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6"/>
                  </a:lnTo>
                  <a:lnTo>
                    <a:pt x="69" y="56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3"/>
                  </a:lnTo>
                  <a:lnTo>
                    <a:pt x="65" y="63"/>
                  </a:lnTo>
                  <a:lnTo>
                    <a:pt x="65" y="63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62" y="65"/>
                  </a:lnTo>
                  <a:lnTo>
                    <a:pt x="62" y="68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57" y="70"/>
                  </a:lnTo>
                  <a:lnTo>
                    <a:pt x="57" y="70"/>
                  </a:lnTo>
                  <a:lnTo>
                    <a:pt x="55" y="70"/>
                  </a:lnTo>
                  <a:lnTo>
                    <a:pt x="55" y="70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48" y="70"/>
                  </a:lnTo>
                  <a:lnTo>
                    <a:pt x="0" y="70"/>
                  </a:lnTo>
                  <a:lnTo>
                    <a:pt x="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60" y="3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2" y="5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65" y="8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67" y="27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2" y="34"/>
                  </a:lnTo>
                  <a:lnTo>
                    <a:pt x="62" y="34"/>
                  </a:lnTo>
                  <a:close/>
                  <a:moveTo>
                    <a:pt x="17" y="58"/>
                  </a:moveTo>
                  <a:lnTo>
                    <a:pt x="45" y="58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5" y="53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5" y="41"/>
                  </a:lnTo>
                  <a:lnTo>
                    <a:pt x="17" y="41"/>
                  </a:lnTo>
                  <a:lnTo>
                    <a:pt x="17" y="58"/>
                  </a:lnTo>
                  <a:lnTo>
                    <a:pt x="17" y="58"/>
                  </a:lnTo>
                  <a:close/>
                  <a:moveTo>
                    <a:pt x="14" y="29"/>
                  </a:move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8" y="29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14" y="15"/>
                  </a:lnTo>
                  <a:lnTo>
                    <a:pt x="14" y="29"/>
                  </a:lnTo>
                  <a:lnTo>
                    <a:pt x="14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34" name="Freeform 228"/>
            <p:cNvSpPr>
              <a:spLocks noEditPoints="1"/>
            </p:cNvSpPr>
            <p:nvPr/>
          </p:nvSpPr>
          <p:spPr bwMode="gray">
            <a:xfrm>
              <a:off x="7168" y="232"/>
              <a:ext cx="72" cy="70"/>
            </a:xfrm>
            <a:custGeom>
              <a:avLst/>
              <a:gdLst>
                <a:gd name="T0" fmla="*/ 67 w 72"/>
                <a:gd name="T1" fmla="*/ 36 h 70"/>
                <a:gd name="T2" fmla="*/ 69 w 72"/>
                <a:gd name="T3" fmla="*/ 39 h 70"/>
                <a:gd name="T4" fmla="*/ 69 w 72"/>
                <a:gd name="T5" fmla="*/ 41 h 70"/>
                <a:gd name="T6" fmla="*/ 72 w 72"/>
                <a:gd name="T7" fmla="*/ 44 h 70"/>
                <a:gd name="T8" fmla="*/ 72 w 72"/>
                <a:gd name="T9" fmla="*/ 46 h 70"/>
                <a:gd name="T10" fmla="*/ 72 w 72"/>
                <a:gd name="T11" fmla="*/ 51 h 70"/>
                <a:gd name="T12" fmla="*/ 69 w 72"/>
                <a:gd name="T13" fmla="*/ 53 h 70"/>
                <a:gd name="T14" fmla="*/ 69 w 72"/>
                <a:gd name="T15" fmla="*/ 58 h 70"/>
                <a:gd name="T16" fmla="*/ 67 w 72"/>
                <a:gd name="T17" fmla="*/ 60 h 70"/>
                <a:gd name="T18" fmla="*/ 65 w 72"/>
                <a:gd name="T19" fmla="*/ 65 h 70"/>
                <a:gd name="T20" fmla="*/ 60 w 72"/>
                <a:gd name="T21" fmla="*/ 68 h 70"/>
                <a:gd name="T22" fmla="*/ 57 w 72"/>
                <a:gd name="T23" fmla="*/ 68 h 70"/>
                <a:gd name="T24" fmla="*/ 53 w 72"/>
                <a:gd name="T25" fmla="*/ 70 h 70"/>
                <a:gd name="T26" fmla="*/ 0 w 72"/>
                <a:gd name="T27" fmla="*/ 70 h 70"/>
                <a:gd name="T28" fmla="*/ 50 w 72"/>
                <a:gd name="T29" fmla="*/ 0 h 70"/>
                <a:gd name="T30" fmla="*/ 55 w 72"/>
                <a:gd name="T31" fmla="*/ 0 h 70"/>
                <a:gd name="T32" fmla="*/ 57 w 72"/>
                <a:gd name="T33" fmla="*/ 3 h 70"/>
                <a:gd name="T34" fmla="*/ 60 w 72"/>
                <a:gd name="T35" fmla="*/ 5 h 70"/>
                <a:gd name="T36" fmla="*/ 65 w 72"/>
                <a:gd name="T37" fmla="*/ 8 h 70"/>
                <a:gd name="T38" fmla="*/ 67 w 72"/>
                <a:gd name="T39" fmla="*/ 10 h 70"/>
                <a:gd name="T40" fmla="*/ 67 w 72"/>
                <a:gd name="T41" fmla="*/ 15 h 70"/>
                <a:gd name="T42" fmla="*/ 69 w 72"/>
                <a:gd name="T43" fmla="*/ 17 h 70"/>
                <a:gd name="T44" fmla="*/ 69 w 72"/>
                <a:gd name="T45" fmla="*/ 22 h 70"/>
                <a:gd name="T46" fmla="*/ 67 w 72"/>
                <a:gd name="T47" fmla="*/ 24 h 70"/>
                <a:gd name="T48" fmla="*/ 67 w 72"/>
                <a:gd name="T49" fmla="*/ 29 h 70"/>
                <a:gd name="T50" fmla="*/ 65 w 72"/>
                <a:gd name="T51" fmla="*/ 32 h 70"/>
                <a:gd name="T52" fmla="*/ 17 w 72"/>
                <a:gd name="T53" fmla="*/ 56 h 70"/>
                <a:gd name="T54" fmla="*/ 48 w 72"/>
                <a:gd name="T55" fmla="*/ 56 h 70"/>
                <a:gd name="T56" fmla="*/ 50 w 72"/>
                <a:gd name="T57" fmla="*/ 56 h 70"/>
                <a:gd name="T58" fmla="*/ 50 w 72"/>
                <a:gd name="T59" fmla="*/ 56 h 70"/>
                <a:gd name="T60" fmla="*/ 53 w 72"/>
                <a:gd name="T61" fmla="*/ 53 h 70"/>
                <a:gd name="T62" fmla="*/ 53 w 72"/>
                <a:gd name="T63" fmla="*/ 53 h 70"/>
                <a:gd name="T64" fmla="*/ 55 w 72"/>
                <a:gd name="T65" fmla="*/ 51 h 70"/>
                <a:gd name="T66" fmla="*/ 55 w 72"/>
                <a:gd name="T67" fmla="*/ 51 h 70"/>
                <a:gd name="T68" fmla="*/ 55 w 72"/>
                <a:gd name="T69" fmla="*/ 48 h 70"/>
                <a:gd name="T70" fmla="*/ 55 w 72"/>
                <a:gd name="T71" fmla="*/ 46 h 70"/>
                <a:gd name="T72" fmla="*/ 55 w 72"/>
                <a:gd name="T73" fmla="*/ 46 h 70"/>
                <a:gd name="T74" fmla="*/ 55 w 72"/>
                <a:gd name="T75" fmla="*/ 44 h 70"/>
                <a:gd name="T76" fmla="*/ 53 w 72"/>
                <a:gd name="T77" fmla="*/ 44 h 70"/>
                <a:gd name="T78" fmla="*/ 53 w 72"/>
                <a:gd name="T79" fmla="*/ 41 h 70"/>
                <a:gd name="T80" fmla="*/ 50 w 72"/>
                <a:gd name="T81" fmla="*/ 41 h 70"/>
                <a:gd name="T82" fmla="*/ 50 w 72"/>
                <a:gd name="T83" fmla="*/ 41 h 70"/>
                <a:gd name="T84" fmla="*/ 48 w 72"/>
                <a:gd name="T85" fmla="*/ 41 h 70"/>
                <a:gd name="T86" fmla="*/ 17 w 72"/>
                <a:gd name="T87" fmla="*/ 56 h 70"/>
                <a:gd name="T88" fmla="*/ 45 w 72"/>
                <a:gd name="T89" fmla="*/ 27 h 70"/>
                <a:gd name="T90" fmla="*/ 48 w 72"/>
                <a:gd name="T91" fmla="*/ 27 h 70"/>
                <a:gd name="T92" fmla="*/ 50 w 72"/>
                <a:gd name="T93" fmla="*/ 24 h 70"/>
                <a:gd name="T94" fmla="*/ 53 w 72"/>
                <a:gd name="T95" fmla="*/ 24 h 70"/>
                <a:gd name="T96" fmla="*/ 53 w 72"/>
                <a:gd name="T97" fmla="*/ 22 h 70"/>
                <a:gd name="T98" fmla="*/ 53 w 72"/>
                <a:gd name="T99" fmla="*/ 20 h 70"/>
                <a:gd name="T100" fmla="*/ 53 w 72"/>
                <a:gd name="T101" fmla="*/ 20 h 70"/>
                <a:gd name="T102" fmla="*/ 50 w 72"/>
                <a:gd name="T103" fmla="*/ 17 h 70"/>
                <a:gd name="T104" fmla="*/ 50 w 72"/>
                <a:gd name="T105" fmla="*/ 15 h 70"/>
                <a:gd name="T106" fmla="*/ 48 w 72"/>
                <a:gd name="T107" fmla="*/ 15 h 70"/>
                <a:gd name="T108" fmla="*/ 45 w 72"/>
                <a:gd name="T109" fmla="*/ 15 h 70"/>
                <a:gd name="T110" fmla="*/ 17 w 72"/>
                <a:gd name="T111" fmla="*/ 2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" h="70">
                  <a:moveTo>
                    <a:pt x="65" y="34"/>
                  </a:moveTo>
                  <a:lnTo>
                    <a:pt x="65" y="34"/>
                  </a:lnTo>
                  <a:lnTo>
                    <a:pt x="65" y="34"/>
                  </a:lnTo>
                  <a:lnTo>
                    <a:pt x="67" y="36"/>
                  </a:lnTo>
                  <a:lnTo>
                    <a:pt x="67" y="36"/>
                  </a:lnTo>
                  <a:lnTo>
                    <a:pt x="67" y="36"/>
                  </a:lnTo>
                  <a:lnTo>
                    <a:pt x="67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41"/>
                  </a:lnTo>
                  <a:lnTo>
                    <a:pt x="69" y="41"/>
                  </a:lnTo>
                  <a:lnTo>
                    <a:pt x="69" y="41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3"/>
                  </a:lnTo>
                  <a:lnTo>
                    <a:pt x="69" y="53"/>
                  </a:lnTo>
                  <a:lnTo>
                    <a:pt x="69" y="56"/>
                  </a:lnTo>
                  <a:lnTo>
                    <a:pt x="69" y="56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3"/>
                  </a:lnTo>
                  <a:lnTo>
                    <a:pt x="65" y="63"/>
                  </a:lnTo>
                  <a:lnTo>
                    <a:pt x="65" y="63"/>
                  </a:lnTo>
                  <a:lnTo>
                    <a:pt x="65" y="65"/>
                  </a:lnTo>
                  <a:lnTo>
                    <a:pt x="62" y="65"/>
                  </a:lnTo>
                  <a:lnTo>
                    <a:pt x="62" y="65"/>
                  </a:lnTo>
                  <a:lnTo>
                    <a:pt x="62" y="65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57" y="68"/>
                  </a:lnTo>
                  <a:lnTo>
                    <a:pt x="57" y="68"/>
                  </a:lnTo>
                  <a:lnTo>
                    <a:pt x="55" y="70"/>
                  </a:lnTo>
                  <a:lnTo>
                    <a:pt x="55" y="70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48" y="70"/>
                  </a:lnTo>
                  <a:lnTo>
                    <a:pt x="0" y="70"/>
                  </a:lnTo>
                  <a:lnTo>
                    <a:pt x="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10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67" y="27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5" y="29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4"/>
                  </a:lnTo>
                  <a:lnTo>
                    <a:pt x="65" y="34"/>
                  </a:lnTo>
                  <a:close/>
                  <a:moveTo>
                    <a:pt x="17" y="56"/>
                  </a:moveTo>
                  <a:lnTo>
                    <a:pt x="48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17" y="41"/>
                  </a:lnTo>
                  <a:lnTo>
                    <a:pt x="17" y="56"/>
                  </a:lnTo>
                  <a:lnTo>
                    <a:pt x="17" y="56"/>
                  </a:lnTo>
                  <a:close/>
                  <a:moveTo>
                    <a:pt x="17" y="27"/>
                  </a:move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17" y="15"/>
                  </a:lnTo>
                  <a:lnTo>
                    <a:pt x="17" y="27"/>
                  </a:lnTo>
                  <a:lnTo>
                    <a:pt x="17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  <p:sp>
          <p:nvSpPr>
            <p:cNvPr id="35" name="Freeform 229"/>
            <p:cNvSpPr>
              <a:spLocks noEditPoints="1"/>
            </p:cNvSpPr>
            <p:nvPr/>
          </p:nvSpPr>
          <p:spPr bwMode="gray">
            <a:xfrm>
              <a:off x="6936" y="180"/>
              <a:ext cx="526" cy="527"/>
            </a:xfrm>
            <a:custGeom>
              <a:avLst/>
              <a:gdLst>
                <a:gd name="T0" fmla="*/ 110 w 220"/>
                <a:gd name="T1" fmla="*/ 0 h 220"/>
                <a:gd name="T2" fmla="*/ 0 w 220"/>
                <a:gd name="T3" fmla="*/ 110 h 220"/>
                <a:gd name="T4" fmla="*/ 110 w 220"/>
                <a:gd name="T5" fmla="*/ 220 h 220"/>
                <a:gd name="T6" fmla="*/ 220 w 220"/>
                <a:gd name="T7" fmla="*/ 110 h 220"/>
                <a:gd name="T8" fmla="*/ 110 w 220"/>
                <a:gd name="T9" fmla="*/ 0 h 220"/>
                <a:gd name="T10" fmla="*/ 110 w 220"/>
                <a:gd name="T11" fmla="*/ 208 h 220"/>
                <a:gd name="T12" fmla="*/ 12 w 220"/>
                <a:gd name="T13" fmla="*/ 110 h 220"/>
                <a:gd name="T14" fmla="*/ 110 w 220"/>
                <a:gd name="T15" fmla="*/ 12 h 220"/>
                <a:gd name="T16" fmla="*/ 208 w 220"/>
                <a:gd name="T17" fmla="*/ 110 h 220"/>
                <a:gd name="T18" fmla="*/ 110 w 220"/>
                <a:gd name="T19" fmla="*/ 20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0" h="220">
                  <a:moveTo>
                    <a:pt x="110" y="0"/>
                  </a:moveTo>
                  <a:cubicBezTo>
                    <a:pt x="49" y="0"/>
                    <a:pt x="0" y="49"/>
                    <a:pt x="0" y="110"/>
                  </a:cubicBezTo>
                  <a:cubicBezTo>
                    <a:pt x="0" y="171"/>
                    <a:pt x="49" y="220"/>
                    <a:pt x="110" y="220"/>
                  </a:cubicBezTo>
                  <a:cubicBezTo>
                    <a:pt x="171" y="220"/>
                    <a:pt x="220" y="171"/>
                    <a:pt x="220" y="110"/>
                  </a:cubicBezTo>
                  <a:cubicBezTo>
                    <a:pt x="220" y="49"/>
                    <a:pt x="171" y="0"/>
                    <a:pt x="110" y="0"/>
                  </a:cubicBezTo>
                  <a:close/>
                  <a:moveTo>
                    <a:pt x="110" y="208"/>
                  </a:moveTo>
                  <a:cubicBezTo>
                    <a:pt x="56" y="208"/>
                    <a:pt x="12" y="164"/>
                    <a:pt x="12" y="110"/>
                  </a:cubicBezTo>
                  <a:cubicBezTo>
                    <a:pt x="12" y="56"/>
                    <a:pt x="56" y="12"/>
                    <a:pt x="110" y="12"/>
                  </a:cubicBezTo>
                  <a:cubicBezTo>
                    <a:pt x="164" y="12"/>
                    <a:pt x="208" y="56"/>
                    <a:pt x="208" y="110"/>
                  </a:cubicBezTo>
                  <a:cubicBezTo>
                    <a:pt x="208" y="164"/>
                    <a:pt x="164" y="208"/>
                    <a:pt x="110" y="2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71" tIns="45785" rIns="91571" bIns="45785" numCol="1" anchor="t" anchorCtr="0" compatLnSpc="1">
              <a:prstTxWarp prst="textNoShape">
                <a:avLst/>
              </a:prstTxWarp>
            </a:bodyPr>
            <a:lstStyle/>
            <a:p>
              <a:pPr defTabSz="915680"/>
              <a:endParaRPr lang="en-US" sz="1803" dirty="0">
                <a:solidFill>
                  <a:prstClr val="black"/>
                </a:solidFill>
              </a:endParaRPr>
            </a:p>
          </p:txBody>
        </p:sp>
      </p:grpSp>
      <p:sp>
        <p:nvSpPr>
          <p:cNvPr id="48" name="Subtitle 2"/>
          <p:cNvSpPr>
            <a:spLocks noGrp="1"/>
          </p:cNvSpPr>
          <p:nvPr>
            <p:ph type="subTitle" idx="1"/>
          </p:nvPr>
        </p:nvSpPr>
        <p:spPr bwMode="black">
          <a:xfrm>
            <a:off x="7055681" y="3064854"/>
            <a:ext cx="4500000" cy="720000"/>
          </a:xfrm>
        </p:spPr>
        <p:txBody>
          <a:bodyPr anchor="t"/>
          <a:lstStyle>
            <a:lvl1pPr marL="0" indent="0" algn="l">
              <a:buNone/>
              <a:defRPr sz="2400" b="1">
                <a:solidFill>
                  <a:schemeClr val="accent3"/>
                </a:solidFill>
              </a:defRPr>
            </a:lvl1pPr>
            <a:lvl2pPr marL="0" indent="0" algn="l">
              <a:buNone/>
              <a:defRPr sz="2400" b="1">
                <a:solidFill>
                  <a:schemeClr val="accent3"/>
                </a:solidFill>
              </a:defRPr>
            </a:lvl2pPr>
            <a:lvl3pPr marL="0" indent="0" algn="l">
              <a:buNone/>
              <a:defRPr sz="2400" b="1">
                <a:solidFill>
                  <a:schemeClr val="accent3"/>
                </a:solidFill>
              </a:defRPr>
            </a:lvl3pPr>
            <a:lvl4pPr marL="0" indent="0" algn="l">
              <a:buNone/>
              <a:defRPr sz="2400" b="1">
                <a:solidFill>
                  <a:schemeClr val="accent3"/>
                </a:solidFill>
              </a:defRPr>
            </a:lvl4pPr>
            <a:lvl5pPr marL="0" indent="0" algn="l">
              <a:buNone/>
              <a:defRPr sz="2400" b="1">
                <a:solidFill>
                  <a:schemeClr val="accent3"/>
                </a:solidFill>
              </a:defRPr>
            </a:lvl5pPr>
            <a:lvl6pPr marL="0" indent="0" algn="l">
              <a:buNone/>
              <a:defRPr sz="2400" b="1">
                <a:solidFill>
                  <a:schemeClr val="accent3"/>
                </a:solidFill>
              </a:defRPr>
            </a:lvl6pPr>
            <a:lvl7pPr marL="0" indent="0" algn="l">
              <a:buNone/>
              <a:defRPr sz="2400" b="1">
                <a:solidFill>
                  <a:schemeClr val="accent3"/>
                </a:solidFill>
              </a:defRPr>
            </a:lvl7pPr>
            <a:lvl8pPr marL="0" indent="0" algn="l">
              <a:buNone/>
              <a:defRPr sz="2400" b="1">
                <a:solidFill>
                  <a:schemeClr val="accent3"/>
                </a:solidFill>
              </a:defRPr>
            </a:lvl8pPr>
            <a:lvl9pPr marL="0" indent="0" algn="l">
              <a:buNone/>
              <a:defRPr sz="2400" b="1">
                <a:solidFill>
                  <a:schemeClr val="accent3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</a:p>
        </p:txBody>
      </p:sp>
      <p:grpSp>
        <p:nvGrpSpPr>
          <p:cNvPr id="24" name="Group 23"/>
          <p:cNvGrpSpPr/>
          <p:nvPr/>
        </p:nvGrpSpPr>
        <p:grpSpPr bwMode="black">
          <a:xfrm>
            <a:off x="759608" y="1"/>
            <a:ext cx="4148849" cy="6858000"/>
            <a:chOff x="-13927138" y="-1074738"/>
            <a:chExt cx="4913313" cy="8121651"/>
          </a:xfrm>
          <a:solidFill>
            <a:schemeClr val="bg1"/>
          </a:solidFill>
        </p:grpSpPr>
        <p:sp>
          <p:nvSpPr>
            <p:cNvPr id="26" name="Freeform 6"/>
            <p:cNvSpPr>
              <a:spLocks/>
            </p:cNvSpPr>
            <p:nvPr userDrawn="1"/>
          </p:nvSpPr>
          <p:spPr bwMode="black">
            <a:xfrm>
              <a:off x="-13927138" y="-1074738"/>
              <a:ext cx="2947988" cy="8121651"/>
            </a:xfrm>
            <a:custGeom>
              <a:avLst/>
              <a:gdLst>
                <a:gd name="T0" fmla="*/ 9 w 1857"/>
                <a:gd name="T1" fmla="*/ 5116 h 5116"/>
                <a:gd name="T2" fmla="*/ 1857 w 1857"/>
                <a:gd name="T3" fmla="*/ 0 h 5116"/>
                <a:gd name="T4" fmla="*/ 1847 w 1857"/>
                <a:gd name="T5" fmla="*/ 0 h 5116"/>
                <a:gd name="T6" fmla="*/ 0 w 1857"/>
                <a:gd name="T7" fmla="*/ 5116 h 5116"/>
                <a:gd name="T8" fmla="*/ 9 w 1857"/>
                <a:gd name="T9" fmla="*/ 5116 h 5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7" h="5116">
                  <a:moveTo>
                    <a:pt x="9" y="5116"/>
                  </a:moveTo>
                  <a:lnTo>
                    <a:pt x="1857" y="0"/>
                  </a:lnTo>
                  <a:lnTo>
                    <a:pt x="1847" y="0"/>
                  </a:lnTo>
                  <a:lnTo>
                    <a:pt x="0" y="5116"/>
                  </a:lnTo>
                  <a:lnTo>
                    <a:pt x="9" y="5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7"/>
            <p:cNvSpPr>
              <a:spLocks/>
            </p:cNvSpPr>
            <p:nvPr userDrawn="1"/>
          </p:nvSpPr>
          <p:spPr bwMode="black">
            <a:xfrm>
              <a:off x="-10623550" y="-1074738"/>
              <a:ext cx="1609725" cy="8121651"/>
            </a:xfrm>
            <a:custGeom>
              <a:avLst/>
              <a:gdLst>
                <a:gd name="T0" fmla="*/ 10 w 1014"/>
                <a:gd name="T1" fmla="*/ 5116 h 5116"/>
                <a:gd name="T2" fmla="*/ 1014 w 1014"/>
                <a:gd name="T3" fmla="*/ 0 h 5116"/>
                <a:gd name="T4" fmla="*/ 1004 w 1014"/>
                <a:gd name="T5" fmla="*/ 0 h 5116"/>
                <a:gd name="T6" fmla="*/ 0 w 1014"/>
                <a:gd name="T7" fmla="*/ 5116 h 5116"/>
                <a:gd name="T8" fmla="*/ 10 w 1014"/>
                <a:gd name="T9" fmla="*/ 5116 h 5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4" h="5116">
                  <a:moveTo>
                    <a:pt x="10" y="5116"/>
                  </a:moveTo>
                  <a:lnTo>
                    <a:pt x="1014" y="0"/>
                  </a:lnTo>
                  <a:lnTo>
                    <a:pt x="1004" y="0"/>
                  </a:lnTo>
                  <a:lnTo>
                    <a:pt x="0" y="5116"/>
                  </a:lnTo>
                  <a:lnTo>
                    <a:pt x="10" y="5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5661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1821" y="1138299"/>
            <a:ext cx="10798460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B748B28F-608C-42D5-B9E7-B4191087BBAA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//SSUS/Recruitment and Retention Overview of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EAD9179-7A6B-4268-BEB2-F3B8EB06115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 bwMode="gray">
          <a:xfrm>
            <a:off x="980281" y="1732751"/>
            <a:ext cx="10800000" cy="4752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2" descr="\\nas-mainz\Projekte_vertraulich\Bayer\17-0612_Fischer_CI-Redesign\vom Kunden\Bayer_Cross_2017_on-Screen_RGB_170630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96018" y="617155"/>
            <a:ext cx="399773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945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1821" y="1138299"/>
            <a:ext cx="10797782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21EBBEFD-61ED-48B2-B7BB-F619180C7AC7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//SSUS/Recruitment and Retention Overview of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EAD9179-7A6B-4268-BEB2-F3B8EB06115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 Placeholder 10 (left)"/>
          <p:cNvSpPr>
            <a:spLocks noGrp="1"/>
          </p:cNvSpPr>
          <p:nvPr>
            <p:ph type="body" sz="quarter" idx="14"/>
          </p:nvPr>
        </p:nvSpPr>
        <p:spPr bwMode="gray">
          <a:xfrm>
            <a:off x="980283" y="1732750"/>
            <a:ext cx="5220000" cy="4752001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 Placeholder 10 (right)"/>
          <p:cNvSpPr>
            <a:spLocks noGrp="1"/>
          </p:cNvSpPr>
          <p:nvPr>
            <p:ph type="body" sz="quarter" idx="15"/>
          </p:nvPr>
        </p:nvSpPr>
        <p:spPr bwMode="gray">
          <a:xfrm>
            <a:off x="6559603" y="1732750"/>
            <a:ext cx="5220000" cy="4752001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2" descr="\\nas-mainz\Projekte_vertraulich\Bayer\17-0612_Fischer_CI-Redesign\vom Kunden\Bayer_Cross_2017_on-Screen_RGB_170630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96018" y="617155"/>
            <a:ext cx="399773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46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3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oleObject" Target="../embeddings/oleObject1.bin"/><Relationship Id="rId30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6"/>
            </p:custDataLst>
            <p:extLst>
              <p:ext uri="{D42A27DB-BD31-4B8C-83A1-F6EECF244321}">
                <p14:modId xmlns:p14="http://schemas.microsoft.com/office/powerpoint/2010/main" val="3847228357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7" imgW="270" imgH="270" progId="TCLayout.ActiveDocument.1">
                  <p:embed/>
                </p:oleObj>
              </mc:Choice>
              <mc:Fallback>
                <p:oleObj name="think-cell Slide" r:id="rId27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980281" y="1732751"/>
            <a:ext cx="10800000" cy="47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981821" y="181938"/>
            <a:ext cx="10798460" cy="864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11121231" y="6617933"/>
            <a:ext cx="488950" cy="108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700">
                <a:noFill/>
              </a:defRPr>
            </a:lvl1pPr>
            <a:lvl2pPr marL="1588" indent="0" algn="r">
              <a:defRPr sz="700">
                <a:noFill/>
              </a:defRPr>
            </a:lvl2pPr>
            <a:lvl3pPr marL="0" indent="0" algn="r">
              <a:defRPr sz="700">
                <a:noFill/>
              </a:defRPr>
            </a:lvl3pPr>
            <a:lvl4pPr marL="0" indent="0" algn="r">
              <a:tabLst/>
              <a:defRPr sz="700">
                <a:noFill/>
              </a:defRPr>
            </a:lvl4pPr>
            <a:lvl5pPr marL="0" indent="0" algn="r">
              <a:defRPr sz="700">
                <a:noFill/>
              </a:defRPr>
            </a:lvl5pPr>
            <a:lvl6pPr marL="0" indent="0" algn="r">
              <a:defRPr sz="700">
                <a:noFill/>
              </a:defRPr>
            </a:lvl6pPr>
            <a:lvl7pPr marL="0" indent="0" algn="r">
              <a:defRPr sz="700">
                <a:noFill/>
              </a:defRPr>
            </a:lvl7pPr>
            <a:lvl8pPr marL="0" indent="0" algn="r">
              <a:defRPr sz="700">
                <a:noFill/>
              </a:defRPr>
            </a:lvl8pPr>
            <a:lvl9pPr marL="0" indent="0" algn="r">
              <a:defRPr sz="700">
                <a:noFill/>
              </a:defRPr>
            </a:lvl9pPr>
          </a:lstStyle>
          <a:p>
            <a:fld id="{B89B8E06-DA8A-4863-80AC-1E802D9599A0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974672" y="6617933"/>
            <a:ext cx="8640000" cy="108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>
              <a:defRPr sz="700">
                <a:solidFill>
                  <a:schemeClr val="accent1"/>
                </a:solidFill>
              </a:defRPr>
            </a:lvl1pPr>
            <a:lvl2pPr marL="0" indent="0">
              <a:defRPr sz="700">
                <a:solidFill>
                  <a:schemeClr val="accent1"/>
                </a:solidFill>
              </a:defRPr>
            </a:lvl2pPr>
            <a:lvl3pPr marL="0" indent="0">
              <a:defRPr sz="700">
                <a:solidFill>
                  <a:schemeClr val="accent1"/>
                </a:solidFill>
              </a:defRPr>
            </a:lvl3pPr>
            <a:lvl4pPr marL="0" indent="0">
              <a:defRPr sz="700">
                <a:solidFill>
                  <a:schemeClr val="accent1"/>
                </a:solidFill>
              </a:defRPr>
            </a:lvl4pPr>
            <a:lvl5pPr marL="0" indent="0">
              <a:defRPr sz="700">
                <a:solidFill>
                  <a:schemeClr val="accent1"/>
                </a:solidFill>
              </a:defRPr>
            </a:lvl5pPr>
            <a:lvl6pPr marL="0" indent="0">
              <a:tabLst/>
              <a:defRPr sz="700">
                <a:solidFill>
                  <a:schemeClr val="accent1"/>
                </a:solidFill>
              </a:defRPr>
            </a:lvl6pPr>
            <a:lvl7pPr marL="0" indent="0">
              <a:tabLst/>
              <a:defRPr sz="700">
                <a:solidFill>
                  <a:schemeClr val="accent1"/>
                </a:solidFill>
              </a:defRPr>
            </a:lvl7pPr>
            <a:lvl8pPr marL="0" indent="0">
              <a:defRPr sz="700">
                <a:solidFill>
                  <a:schemeClr val="accent1"/>
                </a:solidFill>
              </a:defRPr>
            </a:lvl8pPr>
            <a:lvl9pPr marL="0" indent="0">
              <a:defRPr sz="700">
                <a:solidFill>
                  <a:schemeClr val="accent1"/>
                </a:solidFill>
              </a:defRPr>
            </a:lvl9pPr>
          </a:lstStyle>
          <a:p>
            <a:r>
              <a:rPr lang="en-US"/>
              <a:t>//SSUS/Recruitment and Retention Overview of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95843" y="6617933"/>
            <a:ext cx="392326" cy="108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ctr">
              <a:defRPr sz="700">
                <a:solidFill>
                  <a:schemeClr val="accent2"/>
                </a:solidFill>
              </a:defRPr>
            </a:lvl1pPr>
            <a:lvl2pPr marL="0" indent="0" algn="ctr">
              <a:defRPr sz="700">
                <a:solidFill>
                  <a:schemeClr val="accent2"/>
                </a:solidFill>
              </a:defRPr>
            </a:lvl2pPr>
            <a:lvl3pPr marL="0" indent="0" algn="ctr">
              <a:defRPr sz="700">
                <a:solidFill>
                  <a:schemeClr val="accent2"/>
                </a:solidFill>
              </a:defRPr>
            </a:lvl3pPr>
            <a:lvl4pPr marL="0" indent="0" algn="ctr">
              <a:defRPr sz="700">
                <a:solidFill>
                  <a:schemeClr val="accent2"/>
                </a:solidFill>
              </a:defRPr>
            </a:lvl4pPr>
            <a:lvl5pPr marL="0" indent="0" algn="ctr">
              <a:defRPr sz="700">
                <a:solidFill>
                  <a:schemeClr val="accent2"/>
                </a:solidFill>
              </a:defRPr>
            </a:lvl5pPr>
            <a:lvl6pPr marL="0" indent="0" algn="ctr">
              <a:defRPr sz="700">
                <a:solidFill>
                  <a:schemeClr val="accent2"/>
                </a:solidFill>
              </a:defRPr>
            </a:lvl6pPr>
            <a:lvl7pPr marL="0" indent="0" algn="ctr">
              <a:defRPr sz="700">
                <a:solidFill>
                  <a:schemeClr val="accent2"/>
                </a:solidFill>
              </a:defRPr>
            </a:lvl7pPr>
            <a:lvl8pPr marL="0" indent="0" algn="ctr">
              <a:defRPr sz="700">
                <a:solidFill>
                  <a:schemeClr val="accent2"/>
                </a:solidFill>
              </a:defRPr>
            </a:lvl8pPr>
            <a:lvl9pPr marL="0" indent="0" algn="ctr">
              <a:defRPr sz="700">
                <a:solidFill>
                  <a:schemeClr val="accent2"/>
                </a:solidFill>
              </a:defRPr>
            </a:lvl9pPr>
          </a:lstStyle>
          <a:p>
            <a:fld id="{EEAD9179-7A6B-4268-BEB2-F3B8EB0611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BayLabel"/>
          <p:cNvPicPr>
            <a:picLocks noChangeAspect="1"/>
          </p:cNvPicPr>
          <p:nvPr userDrawn="1"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7200" y="6527800"/>
            <a:ext cx="1171429" cy="3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562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57" r:id="rId2"/>
    <p:sldLayoutId id="2147484058" r:id="rId3"/>
    <p:sldLayoutId id="2147484059" r:id="rId4"/>
    <p:sldLayoutId id="2147484060" r:id="rId5"/>
    <p:sldLayoutId id="2147484061" r:id="rId6"/>
    <p:sldLayoutId id="2147484062" r:id="rId7"/>
    <p:sldLayoutId id="2147484063" r:id="rId8"/>
    <p:sldLayoutId id="2147484064" r:id="rId9"/>
    <p:sldLayoutId id="2147484065" r:id="rId10"/>
    <p:sldLayoutId id="2147484066" r:id="rId11"/>
    <p:sldLayoutId id="2147484067" r:id="rId12"/>
    <p:sldLayoutId id="2147484068" r:id="rId13"/>
    <p:sldLayoutId id="2147484069" r:id="rId14"/>
    <p:sldLayoutId id="2147484070" r:id="rId15"/>
    <p:sldLayoutId id="2147484071" r:id="rId16"/>
    <p:sldLayoutId id="2147484072" r:id="rId17"/>
    <p:sldLayoutId id="2147484073" r:id="rId18"/>
    <p:sldLayoutId id="2147484074" r:id="rId19"/>
    <p:sldLayoutId id="2147484075" r:id="rId20"/>
    <p:sldLayoutId id="2147484078" r:id="rId21"/>
    <p:sldLayoutId id="2147484079" r:id="rId22"/>
    <p:sldLayoutId id="2147484080" r:id="rId23"/>
    <p:sldLayoutId id="2147484081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600"/>
        </a:spcAft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7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30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31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1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32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33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08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33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08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33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33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1080000" indent="-270000" algn="l" defTabSz="914400" rtl="0" eaLnBrk="1" latinLnBrk="0" hangingPunct="1">
        <a:spcBef>
          <a:spcPts val="300"/>
        </a:spcBef>
        <a:spcAft>
          <a:spcPts val="600"/>
        </a:spcAft>
        <a:buFontTx/>
        <a:buBlip>
          <a:blip r:embed="rId33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94" userDrawn="1">
          <p15:clr>
            <a:srgbClr val="F26B43"/>
          </p15:clr>
        </p15:guide>
        <p15:guide id="2" pos="3908" userDrawn="1">
          <p15:clr>
            <a:srgbClr val="F26B43"/>
          </p15:clr>
        </p15:guide>
        <p15:guide id="3" pos="4134" userDrawn="1">
          <p15:clr>
            <a:srgbClr val="F26B43"/>
          </p15:clr>
        </p15:guide>
        <p15:guide id="6" pos="7422" userDrawn="1">
          <p15:clr>
            <a:srgbClr val="F26B43"/>
          </p15:clr>
        </p15:guide>
        <p15:guide id="7" pos="2376" userDrawn="1">
          <p15:clr>
            <a:srgbClr val="F26B43"/>
          </p15:clr>
        </p15:guide>
        <p15:guide id="8" pos="2150" userDrawn="1">
          <p15:clr>
            <a:srgbClr val="F26B43"/>
          </p15:clr>
        </p15:guide>
        <p15:guide id="9" pos="619" userDrawn="1">
          <p15:clr>
            <a:srgbClr val="F26B43"/>
          </p15:clr>
        </p15:guide>
        <p15:guide id="10" orient="horz" pos="2478" userDrawn="1">
          <p15:clr>
            <a:srgbClr val="F26B43"/>
          </p15:clr>
        </p15:guide>
        <p15:guide id="11" orient="horz" pos="2592" userDrawn="1">
          <p15:clr>
            <a:srgbClr val="F26B43"/>
          </p15:clr>
        </p15:guide>
        <p15:guide id="12" orient="horz" pos="4086" userDrawn="1">
          <p15:clr>
            <a:srgbClr val="F26B43"/>
          </p15:clr>
        </p15:guide>
        <p15:guide id="13" pos="5894" userDrawn="1">
          <p15:clr>
            <a:srgbClr val="F26B43"/>
          </p15:clr>
        </p15:guide>
        <p15:guide id="14" pos="5666" userDrawn="1">
          <p15:clr>
            <a:srgbClr val="F26B43"/>
          </p15:clr>
        </p15:guide>
        <p15:guide id="15" pos="4020" userDrawn="1">
          <p15:clr>
            <a:srgbClr val="F26B43"/>
          </p15:clr>
        </p15:guide>
        <p15:guide id="16" orient="horz" pos="270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18" Type="http://schemas.openxmlformats.org/officeDocument/2006/relationships/image" Target="../media/image24.jpeg"/><Relationship Id="rId26" Type="http://schemas.openxmlformats.org/officeDocument/2006/relationships/image" Target="../media/image31.png"/><Relationship Id="rId3" Type="http://schemas.openxmlformats.org/officeDocument/2006/relationships/image" Target="../media/image12.png"/><Relationship Id="rId21" Type="http://schemas.openxmlformats.org/officeDocument/2006/relationships/image" Target="../media/image26.jpeg"/><Relationship Id="rId7" Type="http://schemas.openxmlformats.org/officeDocument/2006/relationships/hyperlink" Target="http://infojustice.org/archives/tag/canada" TargetMode="External"/><Relationship Id="rId12" Type="http://schemas.openxmlformats.org/officeDocument/2006/relationships/image" Target="../media/image19.png"/><Relationship Id="rId17" Type="http://schemas.openxmlformats.org/officeDocument/2006/relationships/image" Target="../media/image23.png"/><Relationship Id="rId25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2.png"/><Relationship Id="rId20" Type="http://schemas.openxmlformats.org/officeDocument/2006/relationships/hyperlink" Target="https://en.wikipedia.org/wiki/File:Flag_of_Norway.svg" TargetMode="Externa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4.gif"/><Relationship Id="rId11" Type="http://schemas.openxmlformats.org/officeDocument/2006/relationships/image" Target="../media/image18.jpeg"/><Relationship Id="rId24" Type="http://schemas.openxmlformats.org/officeDocument/2006/relationships/image" Target="../media/image29.png"/><Relationship Id="rId5" Type="http://schemas.openxmlformats.org/officeDocument/2006/relationships/image" Target="../media/image13.jpeg"/><Relationship Id="rId15" Type="http://schemas.openxmlformats.org/officeDocument/2006/relationships/hyperlink" Target="https://en.wikibooks.org/wiki/File:Flag_of_Switzerland_(ensign).svg" TargetMode="External"/><Relationship Id="rId23" Type="http://schemas.openxmlformats.org/officeDocument/2006/relationships/image" Target="../media/image28.png"/><Relationship Id="rId10" Type="http://schemas.openxmlformats.org/officeDocument/2006/relationships/image" Target="../media/image17.jpeg"/><Relationship Id="rId19" Type="http://schemas.openxmlformats.org/officeDocument/2006/relationships/image" Target="../media/image25.png"/><Relationship Id="rId4" Type="http://schemas.openxmlformats.org/officeDocument/2006/relationships/hyperlink" Target="https://en.wikipedia.org/wiki/Commonwealth_of_the_Philippines" TargetMode="External"/><Relationship Id="rId9" Type="http://schemas.openxmlformats.org/officeDocument/2006/relationships/image" Target="../media/image16.jpeg"/><Relationship Id="rId14" Type="http://schemas.openxmlformats.org/officeDocument/2006/relationships/image" Target="../media/image21.png"/><Relationship Id="rId22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bayergroup.sharepoint.com/sites/001304/GCTS/StudyStartup/Recruitment%20%26%20Retention/SitePages/Recruitment-and-Retention.aspx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1" r="12481"/>
          <a:stretch>
            <a:fillRect/>
          </a:stretch>
        </p:blipFill>
        <p:spPr>
          <a:xfrm>
            <a:off x="4765039" y="0"/>
            <a:ext cx="7425373" cy="6858000"/>
          </a:xfrm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7648"/>
            <a:r>
              <a:rPr lang="en-US">
                <a:latin typeface="Arial"/>
                <a:cs typeface="Arial"/>
              </a:rPr>
              <a:t>//SSUS/Recruitment and Retention Overview of Services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87F334AE-4EAC-4C2D-A638-92A76F09FCC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 bwMode="gray">
          <a:xfrm>
            <a:off x="1302638" y="4328222"/>
            <a:ext cx="3600000" cy="1080000"/>
          </a:xfrm>
        </p:spPr>
        <p:txBody>
          <a:bodyPr/>
          <a:lstStyle/>
          <a:p>
            <a:r>
              <a:rPr lang="en-US" sz="1200" b="0" dirty="0"/>
              <a:t>Month, Day, Year</a:t>
            </a:r>
          </a:p>
          <a:p>
            <a:r>
              <a:rPr lang="en-US" sz="1200" b="0" dirty="0"/>
              <a:t>R&amp;R Manager Name</a:t>
            </a:r>
          </a:p>
          <a:p>
            <a:r>
              <a:rPr lang="en-US" sz="1200" b="0" dirty="0"/>
              <a:t>Sr./R&amp;R Manager Title</a:t>
            </a:r>
          </a:p>
          <a:p>
            <a:r>
              <a:rPr lang="en-US" sz="1200" b="0" dirty="0"/>
              <a:t>/////</a:t>
            </a:r>
          </a:p>
          <a:p>
            <a:endParaRPr lang="en-US" sz="1100" b="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04775" y="1688967"/>
            <a:ext cx="7279744" cy="1620000"/>
          </a:xfrm>
        </p:spPr>
        <p:txBody>
          <a:bodyPr/>
          <a:lstStyle/>
          <a:p>
            <a:pPr algn="ctr"/>
            <a:br>
              <a:rPr lang="en-US" sz="3200" i="0" dirty="0"/>
            </a:br>
            <a:r>
              <a:rPr lang="en-US" sz="3200" i="0" dirty="0"/>
              <a:t>Patient Recruitment and Retention</a:t>
            </a:r>
            <a:br>
              <a:rPr lang="en-US" sz="3200" i="0" dirty="0"/>
            </a:br>
            <a:r>
              <a:rPr lang="en-US" sz="3200" i="0" dirty="0"/>
              <a:t>Scope of Services Overview</a:t>
            </a:r>
          </a:p>
        </p:txBody>
      </p:sp>
    </p:spTree>
    <p:extLst>
      <p:ext uri="{BB962C8B-B14F-4D97-AF65-F5344CB8AC3E}">
        <p14:creationId xmlns:p14="http://schemas.microsoft.com/office/powerpoint/2010/main" val="2600818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//SSUS/Recruitment and Retention Overview of Services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D9179-7A6B-4268-BEB2-F3B8EB06115B}" type="slidenum">
              <a:rPr lang="en-US" smtClean="0"/>
              <a:t>10</a:t>
            </a:fld>
            <a:endParaRPr lang="en-US" dirty="0"/>
          </a:p>
        </p:txBody>
      </p:sp>
      <p:sp>
        <p:nvSpPr>
          <p:cNvPr id="26" name="Down Arrow 25"/>
          <p:cNvSpPr/>
          <p:nvPr/>
        </p:nvSpPr>
        <p:spPr bwMode="gray">
          <a:xfrm>
            <a:off x="2664308" y="3647221"/>
            <a:ext cx="424742" cy="622282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6" tIns="45682" rIns="91366" bIns="45682" rtlCol="0" anchor="ctr"/>
          <a:lstStyle/>
          <a:p>
            <a:pPr algn="ctr" defTabSz="911370"/>
            <a:endParaRPr lang="en-US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32" name="Down Arrow 31"/>
          <p:cNvSpPr/>
          <p:nvPr/>
        </p:nvSpPr>
        <p:spPr bwMode="gray">
          <a:xfrm>
            <a:off x="6335803" y="3647221"/>
            <a:ext cx="386316" cy="622282"/>
          </a:xfrm>
          <a:prstGeom prst="downArrow">
            <a:avLst/>
          </a:prstGeom>
          <a:solidFill>
            <a:srgbClr val="D30F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6" tIns="45682" rIns="91366" bIns="45682" rtlCol="0" anchor="ctr"/>
          <a:lstStyle/>
          <a:p>
            <a:pPr algn="ctr" defTabSz="911370"/>
            <a:endParaRPr lang="en-US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426973" y="482600"/>
            <a:ext cx="10590292" cy="5892800"/>
            <a:chOff x="151393" y="1880703"/>
            <a:chExt cx="11891780" cy="4134960"/>
          </a:xfrm>
        </p:grpSpPr>
        <p:sp>
          <p:nvSpPr>
            <p:cNvPr id="28" name="Chevron 27"/>
            <p:cNvSpPr/>
            <p:nvPr/>
          </p:nvSpPr>
          <p:spPr bwMode="gray">
            <a:xfrm>
              <a:off x="10148970" y="3565435"/>
              <a:ext cx="1740949" cy="404581"/>
            </a:xfrm>
            <a:prstGeom prst="chevron">
              <a:avLst/>
            </a:prstGeom>
            <a:solidFill>
              <a:srgbClr val="D30F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6" tIns="45682" rIns="91366" bIns="45682" rtlCol="0" anchor="ctr"/>
            <a:lstStyle/>
            <a:p>
              <a:pPr algn="ctr" defTabSz="911370"/>
              <a:r>
                <a:rPr lang="en-US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Trial archived</a:t>
              </a:r>
            </a:p>
          </p:txBody>
        </p:sp>
        <p:sp>
          <p:nvSpPr>
            <p:cNvPr id="29" name="Chevron 28"/>
            <p:cNvSpPr/>
            <p:nvPr/>
          </p:nvSpPr>
          <p:spPr bwMode="gray">
            <a:xfrm>
              <a:off x="8564880" y="3595967"/>
              <a:ext cx="1497403" cy="404581"/>
            </a:xfrm>
            <a:prstGeom prst="chevron">
              <a:avLst/>
            </a:prstGeom>
            <a:solidFill>
              <a:srgbClr val="00A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6" tIns="45682" rIns="91366" bIns="45682" rtlCol="0" anchor="ctr"/>
            <a:lstStyle/>
            <a:p>
              <a:pPr algn="ctr" defTabSz="911370"/>
              <a:r>
                <a:rPr lang="en-US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LPLV</a:t>
              </a:r>
            </a:p>
          </p:txBody>
        </p:sp>
        <p:sp>
          <p:nvSpPr>
            <p:cNvPr id="30" name="Chevron 29"/>
            <p:cNvSpPr/>
            <p:nvPr/>
          </p:nvSpPr>
          <p:spPr bwMode="gray">
            <a:xfrm>
              <a:off x="6877215" y="3611232"/>
              <a:ext cx="1545960" cy="404581"/>
            </a:xfrm>
            <a:prstGeom prst="chevron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6" tIns="45682" rIns="91366" bIns="45682" rtlCol="0" anchor="ctr"/>
            <a:lstStyle/>
            <a:p>
              <a:pPr algn="ctr" defTabSz="911370"/>
              <a:r>
                <a:rPr lang="en-US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RTE/FPFV</a:t>
              </a:r>
            </a:p>
          </p:txBody>
        </p:sp>
        <p:sp>
          <p:nvSpPr>
            <p:cNvPr id="31" name="Chevron 30"/>
            <p:cNvSpPr/>
            <p:nvPr/>
          </p:nvSpPr>
          <p:spPr bwMode="gray">
            <a:xfrm>
              <a:off x="4694900" y="3603601"/>
              <a:ext cx="2182315" cy="404581"/>
            </a:xfrm>
            <a:prstGeom prst="chevron">
              <a:avLst/>
            </a:prstGeom>
            <a:solidFill>
              <a:srgbClr val="D30F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6" tIns="45682" rIns="91366" bIns="45682" rtlCol="0" anchor="ctr"/>
            <a:lstStyle/>
            <a:p>
              <a:pPr algn="ctr" defTabSz="911370"/>
              <a:r>
                <a:rPr lang="en-US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Protocol Approved</a:t>
              </a:r>
            </a:p>
          </p:txBody>
        </p:sp>
        <p:sp>
          <p:nvSpPr>
            <p:cNvPr id="27" name="Chevron 26"/>
            <p:cNvSpPr/>
            <p:nvPr/>
          </p:nvSpPr>
          <p:spPr bwMode="gray">
            <a:xfrm>
              <a:off x="2759507" y="3607420"/>
              <a:ext cx="1935393" cy="404581"/>
            </a:xfrm>
            <a:prstGeom prst="chevron">
              <a:avLst/>
            </a:prstGeom>
            <a:solidFill>
              <a:srgbClr val="00A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6" tIns="45682" rIns="91366" bIns="45682" rtlCol="0" anchor="ctr"/>
            <a:lstStyle/>
            <a:p>
              <a:pPr algn="ctr" defTabSz="911370"/>
              <a:r>
                <a:rPr lang="en-US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Protocol Level 2</a:t>
              </a:r>
            </a:p>
          </p:txBody>
        </p:sp>
        <p:sp>
          <p:nvSpPr>
            <p:cNvPr id="19" name="Chevron 18"/>
            <p:cNvSpPr/>
            <p:nvPr/>
          </p:nvSpPr>
          <p:spPr bwMode="gray">
            <a:xfrm>
              <a:off x="736641" y="3587320"/>
              <a:ext cx="1936429" cy="404581"/>
            </a:xfrm>
            <a:prstGeom prst="chevron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6" tIns="45682" rIns="91366" bIns="45682" rtlCol="0" anchor="ctr"/>
            <a:lstStyle/>
            <a:p>
              <a:pPr algn="ctr" defTabSz="911370"/>
              <a:r>
                <a:rPr lang="en-US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Protocol Level 1</a:t>
              </a:r>
            </a:p>
          </p:txBody>
        </p:sp>
        <p:sp>
          <p:nvSpPr>
            <p:cNvPr id="12" name="TextBox 11"/>
            <p:cNvSpPr txBox="1"/>
            <p:nvPr/>
          </p:nvSpPr>
          <p:spPr bwMode="gray">
            <a:xfrm>
              <a:off x="256189" y="3595967"/>
              <a:ext cx="778110" cy="4198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911370"/>
              <a:r>
                <a:rPr lang="en-US" b="1" dirty="0">
                  <a:solidFill>
                    <a:srgbClr val="D30F4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anose="020B0606020202030204" pitchFamily="34" charset="0"/>
                </a:rPr>
                <a:t>CDP</a:t>
              </a:r>
            </a:p>
          </p:txBody>
        </p:sp>
        <p:sp>
          <p:nvSpPr>
            <p:cNvPr id="20" name="Rounded Rectangle 19"/>
            <p:cNvSpPr/>
            <p:nvPr/>
          </p:nvSpPr>
          <p:spPr bwMode="gray">
            <a:xfrm>
              <a:off x="151393" y="4715708"/>
              <a:ext cx="3712374" cy="1299955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91366" tIns="45682" rIns="91366" bIns="45682" rtlCol="0" anchor="t"/>
            <a:lstStyle/>
            <a:p>
              <a:pPr marL="285750" indent="-285750" defTabSz="911370">
                <a:buFont typeface="Arial Narrow" panose="020B0606020202030204" pitchFamily="34" charset="0"/>
                <a:buChar char="–"/>
              </a:pPr>
              <a:r>
                <a:rPr lang="en-US" sz="1300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Participate in Protocol Feasibility and relevant activities</a:t>
              </a:r>
            </a:p>
            <a:p>
              <a:pPr marL="285750" indent="-285750" defTabSz="911370">
                <a:buFont typeface="Arial Narrow" panose="020B0606020202030204" pitchFamily="34" charset="0"/>
                <a:buChar char="–"/>
              </a:pPr>
              <a:r>
                <a:rPr lang="en-US" sz="1300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Develop R&amp;R Strategy</a:t>
              </a:r>
            </a:p>
            <a:p>
              <a:pPr marL="285750" indent="-285750" defTabSz="911370">
                <a:buFont typeface="Arial Narrow" panose="020B0606020202030204" pitchFamily="34" charset="0"/>
                <a:buChar char="–"/>
              </a:pPr>
              <a:r>
                <a:rPr lang="en-US" sz="1300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Seek Global Study Team alignment on proposed strategy, inclusive of supplier engagement</a:t>
              </a:r>
            </a:p>
            <a:p>
              <a:pPr marL="285750" indent="-285750" defTabSz="911370">
                <a:buFont typeface="Arial Narrow" panose="020B0606020202030204" pitchFamily="34" charset="0"/>
                <a:buChar char="–"/>
              </a:pPr>
              <a:r>
                <a:rPr lang="en-US" sz="1300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Initiate supplier engagement (eg. RFP)</a:t>
              </a:r>
            </a:p>
            <a:p>
              <a:pPr defTabSz="911370"/>
              <a:endParaRPr lang="en-US" sz="1300" dirty="0">
                <a:solidFill>
                  <a:srgbClr val="FFFFFF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 bwMode="gray">
            <a:xfrm>
              <a:off x="4224834" y="4715707"/>
              <a:ext cx="3512540" cy="1299955"/>
            </a:xfrm>
            <a:prstGeom prst="roundRect">
              <a:avLst/>
            </a:prstGeom>
            <a:solidFill>
              <a:srgbClr val="D30F4B"/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91366" tIns="45682" rIns="91366" bIns="45682" rtlCol="0" anchor="ctr"/>
            <a:lstStyle/>
            <a:p>
              <a:pPr marL="285750" indent="-285750" defTabSz="911370">
                <a:buFont typeface="Arial Narrow" panose="020B0606020202030204" pitchFamily="34" charset="0"/>
                <a:buChar char="–"/>
              </a:pPr>
              <a:r>
                <a:rPr lang="en-US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Finalizes English R&amp;R materials</a:t>
              </a:r>
            </a:p>
            <a:p>
              <a:pPr marL="285750" indent="-285750" defTabSz="911370">
                <a:buFont typeface="Arial Narrow" panose="020B0606020202030204" pitchFamily="34" charset="0"/>
                <a:buChar char="–"/>
              </a:pPr>
              <a:r>
                <a:rPr lang="en-US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Translations</a:t>
              </a:r>
            </a:p>
            <a:p>
              <a:pPr marL="285750" indent="-285750" defTabSz="911370">
                <a:buFont typeface="Arial Narrow" panose="020B0606020202030204" pitchFamily="34" charset="0"/>
                <a:buChar char="–"/>
              </a:pPr>
              <a:r>
                <a:rPr lang="en-US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CLM and LMR review/approval</a:t>
              </a:r>
            </a:p>
            <a:p>
              <a:pPr marL="285750" indent="-285750" defTabSz="911370">
                <a:buFont typeface="Arial Narrow" panose="020B0606020202030204" pitchFamily="34" charset="0"/>
                <a:buChar char="–"/>
              </a:pPr>
              <a:r>
                <a:rPr lang="en-US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Printing and Shipping</a:t>
              </a:r>
            </a:p>
          </p:txBody>
        </p:sp>
        <p:sp>
          <p:nvSpPr>
            <p:cNvPr id="22" name="Rounded Rectangle 21"/>
            <p:cNvSpPr/>
            <p:nvPr/>
          </p:nvSpPr>
          <p:spPr bwMode="gray">
            <a:xfrm>
              <a:off x="9116822" y="1934875"/>
              <a:ext cx="2926351" cy="990682"/>
            </a:xfrm>
            <a:prstGeom prst="roundRect">
              <a:avLst/>
            </a:prstGeom>
            <a:solidFill>
              <a:srgbClr val="D30F4B"/>
            </a:solidFill>
            <a:ln>
              <a:solidFill>
                <a:schemeClr val="bg2">
                  <a:lumMod val="40000"/>
                  <a:lumOff val="60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91366" tIns="45682" rIns="91366" bIns="45682" rtlCol="0" anchor="ctr"/>
            <a:lstStyle/>
            <a:p>
              <a:pPr algn="ctr" defTabSz="911370"/>
              <a:r>
                <a:rPr lang="en-US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Support study close out as needed</a:t>
              </a:r>
            </a:p>
          </p:txBody>
        </p:sp>
        <p:sp>
          <p:nvSpPr>
            <p:cNvPr id="23" name="Rounded Rectangle 22"/>
            <p:cNvSpPr/>
            <p:nvPr/>
          </p:nvSpPr>
          <p:spPr bwMode="gray">
            <a:xfrm>
              <a:off x="8336089" y="4715708"/>
              <a:ext cx="3452388" cy="1299954"/>
            </a:xfrm>
            <a:prstGeom prst="roundRect">
              <a:avLst/>
            </a:prstGeom>
            <a:solidFill>
              <a:srgbClr val="00ADEA"/>
            </a:solidFill>
            <a:ln>
              <a:solidFill>
                <a:schemeClr val="accent1">
                  <a:lumMod val="25000"/>
                  <a:lumOff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91366" tIns="45682" rIns="91366" bIns="45682" rtlCol="0" anchor="ctr"/>
            <a:lstStyle/>
            <a:p>
              <a:pPr algn="ctr" defTabSz="911370"/>
              <a:r>
                <a:rPr lang="en-US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Adapt to study changes (eg. protocol amendment), R&amp;R strategy assessment/management </a:t>
              </a:r>
            </a:p>
          </p:txBody>
        </p:sp>
        <p:sp>
          <p:nvSpPr>
            <p:cNvPr id="24" name="Rounded Rectangle 23"/>
            <p:cNvSpPr/>
            <p:nvPr/>
          </p:nvSpPr>
          <p:spPr bwMode="gray">
            <a:xfrm>
              <a:off x="5499908" y="1909467"/>
              <a:ext cx="3373006" cy="1029240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91366" tIns="45682" rIns="91366" bIns="45682" rtlCol="0" anchor="ctr"/>
            <a:lstStyle/>
            <a:p>
              <a:pPr algn="ctr" defTabSz="911370"/>
              <a:r>
                <a:rPr lang="en-US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Provide support for IMs and/or site training</a:t>
              </a:r>
            </a:p>
          </p:txBody>
        </p:sp>
        <p:sp>
          <p:nvSpPr>
            <p:cNvPr id="25" name="Rounded Rectangle 24"/>
            <p:cNvSpPr/>
            <p:nvPr/>
          </p:nvSpPr>
          <p:spPr bwMode="gray">
            <a:xfrm>
              <a:off x="1752541" y="1880703"/>
              <a:ext cx="3588052" cy="1061780"/>
            </a:xfrm>
            <a:prstGeom prst="roundRect">
              <a:avLst/>
            </a:prstGeom>
            <a:solidFill>
              <a:srgbClr val="00ADEA"/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1366" tIns="45682" rIns="91366" bIns="45682" rtlCol="0" anchor="ctr"/>
            <a:lstStyle/>
            <a:p>
              <a:pPr marL="285750" indent="-285750" defTabSz="911370">
                <a:buFont typeface="Arial Narrow" panose="020B0606020202030204" pitchFamily="34" charset="0"/>
                <a:buChar char="–"/>
              </a:pPr>
              <a:r>
                <a:rPr lang="en-US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Participate in Site Feasibility relevant activities</a:t>
              </a:r>
            </a:p>
            <a:p>
              <a:pPr marL="285750" indent="-285750" defTabSz="911370">
                <a:buFont typeface="Arial Narrow" panose="020B0606020202030204" pitchFamily="34" charset="0"/>
                <a:buChar char="–"/>
              </a:pPr>
              <a:r>
                <a:rPr lang="en-US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Validate R&amp;R from Feasibility output</a:t>
              </a:r>
            </a:p>
            <a:p>
              <a:pPr marL="285750" indent="-285750" defTabSz="911370">
                <a:buFont typeface="Arial Narrow" panose="020B0606020202030204" pitchFamily="34" charset="0"/>
                <a:buChar char="–"/>
              </a:pPr>
              <a:r>
                <a:rPr lang="en-US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Finalize R&amp;R strategies and suppliers</a:t>
              </a:r>
            </a:p>
            <a:p>
              <a:pPr marL="285750" indent="-285750" defTabSz="911370">
                <a:buFont typeface="Arial Narrow" panose="020B0606020202030204" pitchFamily="34" charset="0"/>
                <a:buChar char="–"/>
              </a:pPr>
              <a:r>
                <a:rPr lang="en-US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Hand off to study team for inclusion in R&amp;R Plan</a:t>
              </a:r>
            </a:p>
          </p:txBody>
        </p:sp>
        <p:sp>
          <p:nvSpPr>
            <p:cNvPr id="33" name="Down Arrow 32"/>
            <p:cNvSpPr/>
            <p:nvPr/>
          </p:nvSpPr>
          <p:spPr bwMode="gray">
            <a:xfrm>
              <a:off x="9089735" y="4199195"/>
              <a:ext cx="386316" cy="396948"/>
            </a:xfrm>
            <a:prstGeom prst="downArrow">
              <a:avLst/>
            </a:prstGeom>
            <a:solidFill>
              <a:srgbClr val="00A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6" tIns="45682" rIns="91366" bIns="45682" rtlCol="0" anchor="ctr"/>
            <a:lstStyle/>
            <a:p>
              <a:pPr algn="ctr" defTabSz="911370"/>
              <a:endParaRPr lang="en-US" dirty="0">
                <a:solidFill>
                  <a:srgbClr val="FFFFFF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4" name="Down Arrow 33"/>
            <p:cNvSpPr/>
            <p:nvPr/>
          </p:nvSpPr>
          <p:spPr bwMode="gray">
            <a:xfrm rot="10800000">
              <a:off x="3122022" y="3023738"/>
              <a:ext cx="412024" cy="395735"/>
            </a:xfrm>
            <a:prstGeom prst="downArrow">
              <a:avLst/>
            </a:prstGeom>
            <a:solidFill>
              <a:srgbClr val="00A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6" tIns="45682" rIns="91366" bIns="45682" rtlCol="0" anchor="ctr"/>
            <a:lstStyle/>
            <a:p>
              <a:pPr algn="ctr" defTabSz="911370"/>
              <a:endParaRPr lang="en-US" dirty="0">
                <a:solidFill>
                  <a:srgbClr val="FFFFFF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5" name="Down Arrow 34"/>
            <p:cNvSpPr/>
            <p:nvPr/>
          </p:nvSpPr>
          <p:spPr bwMode="gray">
            <a:xfrm rot="10800000">
              <a:off x="10633129" y="3042161"/>
              <a:ext cx="386316" cy="396948"/>
            </a:xfrm>
            <a:prstGeom prst="downArrow">
              <a:avLst/>
            </a:prstGeom>
            <a:solidFill>
              <a:srgbClr val="D30F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6" tIns="45682" rIns="91366" bIns="45682" rtlCol="0" anchor="ctr"/>
            <a:lstStyle/>
            <a:p>
              <a:pPr algn="ctr" defTabSz="911370"/>
              <a:endParaRPr lang="en-US" dirty="0">
                <a:solidFill>
                  <a:srgbClr val="FFFFFF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6" name="Down Arrow 35"/>
            <p:cNvSpPr/>
            <p:nvPr/>
          </p:nvSpPr>
          <p:spPr bwMode="gray">
            <a:xfrm rot="10800000">
              <a:off x="7238031" y="3095848"/>
              <a:ext cx="386316" cy="396948"/>
            </a:xfrm>
            <a:prstGeom prst="downArrow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6" tIns="45682" rIns="91366" bIns="45682" rtlCol="0" anchor="ctr"/>
            <a:lstStyle/>
            <a:p>
              <a:pPr algn="ctr" defTabSz="911370"/>
              <a:endParaRPr lang="en-US" dirty="0">
                <a:solidFill>
                  <a:srgbClr val="FFFFFF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7" name="Rounded Rectangle 36"/>
            <p:cNvSpPr/>
            <p:nvPr/>
          </p:nvSpPr>
          <p:spPr bwMode="gray">
            <a:xfrm>
              <a:off x="151393" y="1909467"/>
              <a:ext cx="1360305" cy="1037869"/>
            </a:xfrm>
            <a:prstGeom prst="roundRect">
              <a:avLst/>
            </a:prstGeom>
            <a:solidFill>
              <a:srgbClr val="D30F4B"/>
            </a:solidFill>
            <a:ln>
              <a:noFill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91366" tIns="45682" rIns="91366" bIns="45682" rtlCol="0" anchor="ctr"/>
            <a:lstStyle/>
            <a:p>
              <a:pPr algn="ctr" defTabSz="911370"/>
              <a:r>
                <a:rPr lang="en-US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SOS Outreach/</a:t>
              </a:r>
            </a:p>
            <a:p>
              <a:pPr algn="ctr" defTabSz="911370"/>
              <a:r>
                <a:rPr lang="en-US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Intake</a:t>
              </a:r>
            </a:p>
          </p:txBody>
        </p:sp>
        <p:sp>
          <p:nvSpPr>
            <p:cNvPr id="43" name="Down Arrow 42"/>
            <p:cNvSpPr/>
            <p:nvPr/>
          </p:nvSpPr>
          <p:spPr bwMode="gray">
            <a:xfrm rot="10800000">
              <a:off x="287459" y="3160854"/>
              <a:ext cx="386316" cy="396948"/>
            </a:xfrm>
            <a:prstGeom prst="downArrow">
              <a:avLst/>
            </a:prstGeom>
            <a:solidFill>
              <a:srgbClr val="D30F4B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91366" tIns="45682" rIns="91366" bIns="45682" rtlCol="0" anchor="ctr"/>
            <a:lstStyle/>
            <a:p>
              <a:pPr algn="ctr" defTabSz="911370"/>
              <a:endParaRPr lang="en-US" dirty="0">
                <a:solidFill>
                  <a:srgbClr val="FFFFFF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44" name="Rectangle 43"/>
          <p:cNvSpPr/>
          <p:nvPr/>
        </p:nvSpPr>
        <p:spPr>
          <a:xfrm rot="16200000">
            <a:off x="-2788917" y="2788917"/>
            <a:ext cx="6858003" cy="1280165"/>
          </a:xfrm>
          <a:prstGeom prst="rect">
            <a:avLst/>
          </a:prstGeom>
          <a:solidFill>
            <a:srgbClr val="66B5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r>
              <a:rPr lang="en-US" sz="2400" dirty="0">
                <a:latin typeface="Arial Rounded MT Bold" panose="020F0704030504030204" pitchFamily="34" charset="0"/>
              </a:rPr>
              <a:t>R&amp;R Touchpoints by ASP Milestone</a:t>
            </a:r>
          </a:p>
        </p:txBody>
      </p:sp>
      <p:sp>
        <p:nvSpPr>
          <p:cNvPr id="39" name="Footer Placeholder 3">
            <a:extLst>
              <a:ext uri="{FF2B5EF4-FFF2-40B4-BE49-F238E27FC236}">
                <a16:creationId xmlns:a16="http://schemas.microsoft.com/office/drawing/2014/main" id="{27CB6F62-EF76-4F76-A1F7-FA2755E98EC5}"/>
              </a:ext>
            </a:extLst>
          </p:cNvPr>
          <p:cNvSpPr txBox="1">
            <a:spLocks/>
          </p:cNvSpPr>
          <p:nvPr/>
        </p:nvSpPr>
        <p:spPr bwMode="gray">
          <a:xfrm>
            <a:off x="1476010" y="6671933"/>
            <a:ext cx="5710665" cy="108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7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defRPr sz="7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defRPr sz="7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defRPr sz="7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defRPr sz="7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tabLst/>
              <a:defRPr sz="7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tabLst/>
              <a:defRPr sz="7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defRPr sz="7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defRPr sz="7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//SSUS/Recruitment and Retention Overview of Services</a:t>
            </a:r>
          </a:p>
        </p:txBody>
      </p:sp>
    </p:spTree>
    <p:extLst>
      <p:ext uri="{BB962C8B-B14F-4D97-AF65-F5344CB8AC3E}">
        <p14:creationId xmlns:p14="http://schemas.microsoft.com/office/powerpoint/2010/main" val="1497256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73504" y="1813430"/>
            <a:ext cx="10051813" cy="4641030"/>
          </a:xfrm>
        </p:spPr>
        <p:txBody>
          <a:bodyPr vert="horz" lIns="0" tIns="0" rIns="0" bIns="0" rtlCol="0" anchor="t">
            <a:noAutofit/>
          </a:bodyPr>
          <a:lstStyle/>
          <a:p>
            <a:pPr marL="342900" lvl="1" indent="-342900">
              <a:spcBef>
                <a:spcPct val="60000"/>
              </a:spcBef>
              <a:spcAft>
                <a:spcPct val="0"/>
              </a:spcAft>
              <a:buClr>
                <a:srgbClr val="FFFFFF"/>
              </a:buClr>
              <a:buSzPct val="100000"/>
              <a:buBlip>
                <a:blip r:embed="rId2"/>
              </a:buBlip>
            </a:pPr>
            <a:r>
              <a:rPr lang="en-US" sz="3200" dirty="0"/>
              <a:t>Patient Recruitment and Retention Team</a:t>
            </a:r>
          </a:p>
          <a:p>
            <a:pPr marL="342900" lvl="1" indent="-342900">
              <a:spcBef>
                <a:spcPct val="60000"/>
              </a:spcBef>
              <a:spcAft>
                <a:spcPct val="0"/>
              </a:spcAft>
              <a:buClr>
                <a:srgbClr val="FFFFFF"/>
              </a:buClr>
              <a:buSzPct val="100000"/>
              <a:buBlip>
                <a:blip r:embed="rId2"/>
              </a:buBlip>
            </a:pPr>
            <a:r>
              <a:rPr lang="en-US" sz="3200" dirty="0"/>
              <a:t>Overview of PRR Services</a:t>
            </a:r>
          </a:p>
          <a:p>
            <a:pPr marL="342900" lvl="1" indent="-342900">
              <a:spcBef>
                <a:spcPct val="60000"/>
              </a:spcBef>
              <a:spcAft>
                <a:spcPct val="0"/>
              </a:spcAft>
              <a:buClr>
                <a:srgbClr val="FFFFFF"/>
              </a:buClr>
              <a:buSzPct val="100000"/>
              <a:buBlip>
                <a:blip r:embed="rId2"/>
              </a:buBlip>
            </a:pPr>
            <a:r>
              <a:rPr lang="en-US" sz="3200" dirty="0"/>
              <a:t>Deriving Study R&amp;R Strategy</a:t>
            </a:r>
          </a:p>
          <a:p>
            <a:pPr marL="342900" lvl="1" indent="-342900">
              <a:spcBef>
                <a:spcPct val="60000"/>
              </a:spcBef>
              <a:spcAft>
                <a:spcPct val="0"/>
              </a:spcAft>
              <a:buClr>
                <a:srgbClr val="FFFFFF"/>
              </a:buClr>
              <a:buSzPct val="100000"/>
              <a:buBlip>
                <a:blip r:embed="rId2"/>
              </a:buBlip>
            </a:pPr>
            <a:endParaRPr lang="en-US" sz="3200" dirty="0"/>
          </a:p>
          <a:p>
            <a:pPr marL="0" lvl="1" indent="0">
              <a:spcBef>
                <a:spcPct val="60000"/>
              </a:spcBef>
              <a:spcAft>
                <a:spcPct val="0"/>
              </a:spcAft>
              <a:buClr>
                <a:srgbClr val="FFFFFF"/>
              </a:buClr>
              <a:buSzPct val="100000"/>
              <a:buNone/>
            </a:pP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//SSUS/Recruitment and Retention Overview of Services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D9179-7A6B-4268-BEB2-F3B8EB06115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176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57CB9EA7-0E12-4F42-9120-D3ECB15C17CF}"/>
              </a:ext>
            </a:extLst>
          </p:cNvPr>
          <p:cNvCxnSpPr>
            <a:cxnSpLocks/>
          </p:cNvCxnSpPr>
          <p:nvPr/>
        </p:nvCxnSpPr>
        <p:spPr bwMode="gray">
          <a:xfrm>
            <a:off x="6229350" y="2184408"/>
            <a:ext cx="73013" cy="3930636"/>
          </a:xfrm>
          <a:prstGeom prst="line">
            <a:avLst/>
          </a:prstGeom>
          <a:ln>
            <a:solidFill>
              <a:srgbClr val="66B51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A17DF203-FC4B-4093-917F-510B976F7886}"/>
              </a:ext>
            </a:extLst>
          </p:cNvPr>
          <p:cNvCxnSpPr>
            <a:cxnSpLocks/>
          </p:cNvCxnSpPr>
          <p:nvPr/>
        </p:nvCxnSpPr>
        <p:spPr bwMode="gray">
          <a:xfrm>
            <a:off x="10367651" y="2165758"/>
            <a:ext cx="45251" cy="3547088"/>
          </a:xfrm>
          <a:prstGeom prst="line">
            <a:avLst/>
          </a:prstGeom>
          <a:ln>
            <a:solidFill>
              <a:srgbClr val="0091DF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97EAFCE2-26B9-485A-955F-E1FD30ACB384}"/>
              </a:ext>
            </a:extLst>
          </p:cNvPr>
          <p:cNvCxnSpPr>
            <a:cxnSpLocks/>
          </p:cNvCxnSpPr>
          <p:nvPr/>
        </p:nvCxnSpPr>
        <p:spPr bwMode="gray">
          <a:xfrm>
            <a:off x="2093169" y="2217671"/>
            <a:ext cx="22624" cy="3947988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56F895FA-2536-43AA-8583-84F746165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Patient Recruitment and Retention (PRR) Team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CC4486-241B-4F3E-86A5-CB12FF27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//SSUS/Recruitment and Retention Overview of Services</a:t>
            </a:r>
          </a:p>
        </p:txBody>
      </p:sp>
      <p:sp>
        <p:nvSpPr>
          <p:cNvPr id="37" name="Slide Number Placeholder 36">
            <a:extLst>
              <a:ext uri="{FF2B5EF4-FFF2-40B4-BE49-F238E27FC236}">
                <a16:creationId xmlns:a16="http://schemas.microsoft.com/office/drawing/2014/main" id="{26A04BD8-44DC-469C-9146-4B5E0D3E0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3B01-0DBC-4E09-92EF-71D33EB9EE4A}" type="slidenum">
              <a:rPr lang="en-US" smtClean="0"/>
              <a:t>3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0DB064E-9AAE-4A69-BEBF-C2BC03A5ED4F}"/>
              </a:ext>
            </a:extLst>
          </p:cNvPr>
          <p:cNvSpPr/>
          <p:nvPr/>
        </p:nvSpPr>
        <p:spPr bwMode="gray">
          <a:xfrm>
            <a:off x="2038026" y="1478819"/>
            <a:ext cx="9401470" cy="705589"/>
          </a:xfrm>
          <a:prstGeom prst="rect">
            <a:avLst/>
          </a:prstGeom>
          <a:noFill/>
          <a:ln>
            <a:solidFill>
              <a:schemeClr val="accent1">
                <a:lumMod val="90000"/>
                <a:lumOff val="1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1"/>
                </a:solidFill>
              </a:rPr>
              <a:t>Daniela Franschman</a:t>
            </a:r>
          </a:p>
          <a:p>
            <a:pPr algn="ctr"/>
            <a:r>
              <a:rPr lang="en-US" sz="1400" b="1" dirty="0">
                <a:solidFill>
                  <a:schemeClr val="accent1"/>
                </a:solidFill>
              </a:rPr>
              <a:t>Head, Patient Recruitment and Retention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F8951B-EC8A-4D6D-BDAA-4790605D51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0652141" y="1553935"/>
            <a:ext cx="608442" cy="27210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E2FE7D5-7946-45AD-9856-61E01C6DD7E9}"/>
              </a:ext>
            </a:extLst>
          </p:cNvPr>
          <p:cNvSpPr/>
          <p:nvPr/>
        </p:nvSpPr>
        <p:spPr bwMode="gray">
          <a:xfrm>
            <a:off x="4408017" y="2536548"/>
            <a:ext cx="3480858" cy="7191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Marina Morrison</a:t>
            </a:r>
          </a:p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PRR Group Lead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9A37375-FA3E-4001-A112-98C87E7D7EC7}"/>
              </a:ext>
            </a:extLst>
          </p:cNvPr>
          <p:cNvGrpSpPr/>
          <p:nvPr/>
        </p:nvGrpSpPr>
        <p:grpSpPr>
          <a:xfrm>
            <a:off x="3812283" y="2532043"/>
            <a:ext cx="3911920" cy="719193"/>
            <a:chOff x="1095536" y="1876048"/>
            <a:chExt cx="4380240" cy="88508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3AE1257-4EE3-4963-83DB-C43EC23D71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tretch>
              <a:fillRect/>
            </a:stretch>
          </p:blipFill>
          <p:spPr>
            <a:xfrm>
              <a:off x="4922208" y="1961653"/>
              <a:ext cx="553568" cy="299969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FDC895A3-72D7-4A1B-959E-D00EE996A1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95536" y="1876048"/>
              <a:ext cx="667053" cy="885081"/>
            </a:xfrm>
            <a:prstGeom prst="rect">
              <a:avLst/>
            </a:prstGeom>
          </p:spPr>
        </p:pic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9B7DC899-4224-431D-A808-17BA252E7131}"/>
              </a:ext>
            </a:extLst>
          </p:cNvPr>
          <p:cNvSpPr/>
          <p:nvPr/>
        </p:nvSpPr>
        <p:spPr bwMode="gray">
          <a:xfrm>
            <a:off x="8971176" y="2517961"/>
            <a:ext cx="3102422" cy="75054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Justin Buck</a:t>
            </a:r>
          </a:p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PRR Group Lead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0ECAE08-1716-4A81-AD0A-990CF96E6E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1484883" y="2573569"/>
            <a:ext cx="526161" cy="26588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FB4066E-F328-4067-B7B0-A6794FA1330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75442" y="2513461"/>
            <a:ext cx="595734" cy="74889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58B7BAC-09C8-4000-B19C-28FB902F5A9E}"/>
              </a:ext>
            </a:extLst>
          </p:cNvPr>
          <p:cNvSpPr/>
          <p:nvPr/>
        </p:nvSpPr>
        <p:spPr bwMode="gray">
          <a:xfrm>
            <a:off x="820087" y="4428605"/>
            <a:ext cx="2651760" cy="6400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Veronica Alcine</a:t>
            </a:r>
          </a:p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R&amp;R Manager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(Insourced)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035BD05-2E72-42D5-B3D0-7B01C298DE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62329" y="4466494"/>
            <a:ext cx="451103" cy="25266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06B9127-0116-47C0-BD3A-F6238615D3B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9347" y="4389915"/>
            <a:ext cx="610750" cy="71746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1E8093A2-8C6C-4109-ACFE-A941A9E79A1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34051" y="1453539"/>
            <a:ext cx="803975" cy="760235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547F1CAD-B9B3-4A95-B13C-E605320B420E}"/>
              </a:ext>
            </a:extLst>
          </p:cNvPr>
          <p:cNvSpPr/>
          <p:nvPr/>
        </p:nvSpPr>
        <p:spPr bwMode="gray">
          <a:xfrm>
            <a:off x="9359306" y="4635124"/>
            <a:ext cx="2651760" cy="6400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Donna Fowle</a:t>
            </a:r>
          </a:p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R&amp;R Manager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(Insourced)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C611C78-56F6-4C8E-9717-36AE38F22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1439496" y="4628970"/>
            <a:ext cx="530750" cy="3315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D3F15A1-AC35-4E7E-9540-C636E215727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68086" y="4618878"/>
            <a:ext cx="591219" cy="64008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892AA99D-5D38-4CA1-8328-D399199EF2A1}"/>
              </a:ext>
            </a:extLst>
          </p:cNvPr>
          <p:cNvSpPr/>
          <p:nvPr/>
        </p:nvSpPr>
        <p:spPr bwMode="gray">
          <a:xfrm>
            <a:off x="799927" y="5175062"/>
            <a:ext cx="2651760" cy="6400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Jenny Garcia</a:t>
            </a:r>
          </a:p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R&amp;R Manager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(Insourced)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B046C72B-070F-4237-87E6-500D193434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10664" y="5186858"/>
            <a:ext cx="514502" cy="24787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46668D4-D707-4FF7-AA29-9EFE0D52756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208231" y="5204991"/>
            <a:ext cx="545665" cy="61015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31E6DAA-84FE-4FF9-BA9A-0FBB2AE05FA8}"/>
              </a:ext>
            </a:extLst>
          </p:cNvPr>
          <p:cNvSpPr/>
          <p:nvPr/>
        </p:nvSpPr>
        <p:spPr bwMode="gray">
          <a:xfrm>
            <a:off x="810798" y="3682148"/>
            <a:ext cx="2651760" cy="6400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Cat Taylor</a:t>
            </a:r>
          </a:p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R&amp;R Manager </a:t>
            </a:r>
          </a:p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(Insourced)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F7C6DD55-AFF1-4EE4-B595-BC62EDF71F3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91824" y="3690600"/>
            <a:ext cx="578479" cy="6400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5F25601-4ECA-4F27-92E6-82788A96786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837473B0-CC2E-450A-ABE3-18F120FF3D39}">
                <a1611:picAttrSrcUrl xmlns:a1611="http://schemas.microsoft.com/office/drawing/2016/11/main" r:id="rId15"/>
              </a:ext>
            </a:extLst>
          </a:blip>
          <a:stretch>
            <a:fillRect/>
          </a:stretch>
        </p:blipFill>
        <p:spPr>
          <a:xfrm flipH="1">
            <a:off x="2899135" y="3744499"/>
            <a:ext cx="539258" cy="276946"/>
          </a:xfrm>
          <a:prstGeom prst="rect">
            <a:avLst/>
          </a:prstGeom>
        </p:spPr>
      </p:pic>
      <p:sp>
        <p:nvSpPr>
          <p:cNvPr id="74" name="Rectangle 73">
            <a:extLst>
              <a:ext uri="{FF2B5EF4-FFF2-40B4-BE49-F238E27FC236}">
                <a16:creationId xmlns:a16="http://schemas.microsoft.com/office/drawing/2014/main" id="{E22D1B1D-31B8-4CA6-9BA1-54C886180F37}"/>
              </a:ext>
            </a:extLst>
          </p:cNvPr>
          <p:cNvSpPr/>
          <p:nvPr/>
        </p:nvSpPr>
        <p:spPr bwMode="gray">
          <a:xfrm>
            <a:off x="5022726" y="5099609"/>
            <a:ext cx="2651760" cy="6400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Anam Ahmad </a:t>
            </a:r>
          </a:p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R&amp;R Manager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(Insourced)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B6E274EE-9970-454A-B26A-E1623FEC6000}"/>
              </a:ext>
            </a:extLst>
          </p:cNvPr>
          <p:cNvSpPr/>
          <p:nvPr/>
        </p:nvSpPr>
        <p:spPr bwMode="gray">
          <a:xfrm>
            <a:off x="9423060" y="5749209"/>
            <a:ext cx="2651760" cy="6400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Carmen Bryant </a:t>
            </a:r>
          </a:p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R&amp;R Manager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(Insourced)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1E26CEA8-1C91-41F8-9B26-B73B8109D35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flipH="1">
            <a:off x="8768086" y="5715652"/>
            <a:ext cx="654328" cy="695251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B4B65731-8D31-4733-B70F-CBE0D3DB62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1581462" y="5791245"/>
            <a:ext cx="429604" cy="265502"/>
          </a:xfrm>
          <a:prstGeom prst="rect">
            <a:avLst/>
          </a:prstGeom>
        </p:spPr>
      </p:pic>
      <p:sp>
        <p:nvSpPr>
          <p:cNvPr id="89" name="Rectangle 88">
            <a:extLst>
              <a:ext uri="{FF2B5EF4-FFF2-40B4-BE49-F238E27FC236}">
                <a16:creationId xmlns:a16="http://schemas.microsoft.com/office/drawing/2014/main" id="{2286B282-83ED-4913-9D7F-FB8EECC88E0B}"/>
              </a:ext>
            </a:extLst>
          </p:cNvPr>
          <p:cNvSpPr/>
          <p:nvPr/>
        </p:nvSpPr>
        <p:spPr bwMode="gray">
          <a:xfrm>
            <a:off x="753897" y="2960003"/>
            <a:ext cx="2651760" cy="6400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Ruth Farfan</a:t>
            </a:r>
          </a:p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R&amp;R Manager </a:t>
            </a:r>
          </a:p>
        </p:txBody>
      </p:sp>
      <p:pic>
        <p:nvPicPr>
          <p:cNvPr id="91" name="Picture 90">
            <a:extLst>
              <a:ext uri="{FF2B5EF4-FFF2-40B4-BE49-F238E27FC236}">
                <a16:creationId xmlns:a16="http://schemas.microsoft.com/office/drawing/2014/main" id="{43D0D84B-0298-47D4-8101-05A0CF8427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19835" y="2979465"/>
            <a:ext cx="451513" cy="270633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1A384E9F-883F-498C-8033-0F1B126C8ABF}"/>
              </a:ext>
            </a:extLst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149335" y="2956461"/>
            <a:ext cx="578479" cy="64716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6" name="Rectangle 95">
            <a:extLst>
              <a:ext uri="{FF2B5EF4-FFF2-40B4-BE49-F238E27FC236}">
                <a16:creationId xmlns:a16="http://schemas.microsoft.com/office/drawing/2014/main" id="{488568EF-E5A9-4843-8B6D-C7E24C006765}"/>
              </a:ext>
            </a:extLst>
          </p:cNvPr>
          <p:cNvSpPr/>
          <p:nvPr/>
        </p:nvSpPr>
        <p:spPr bwMode="gray">
          <a:xfrm>
            <a:off x="9359306" y="3662713"/>
            <a:ext cx="2651760" cy="6400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indent="403185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Stanislav Vartanov</a:t>
            </a:r>
          </a:p>
          <a:p>
            <a:pPr indent="403185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R&amp;R Manager</a:t>
            </a:r>
          </a:p>
        </p:txBody>
      </p:sp>
      <p:pic>
        <p:nvPicPr>
          <p:cNvPr id="95" name="Picture 94">
            <a:extLst>
              <a:ext uri="{FF2B5EF4-FFF2-40B4-BE49-F238E27FC236}">
                <a16:creationId xmlns:a16="http://schemas.microsoft.com/office/drawing/2014/main" id="{2FF18C49-DC2D-42DC-9250-A4BCAA8F3D20}"/>
              </a:ext>
            </a:extLst>
          </p:cNvPr>
          <p:cNvPicPr>
            <a:picLocks/>
          </p:cNvPicPr>
          <p:nvPr/>
        </p:nvPicPr>
        <p:blipFill>
          <a:blip r:embed="rId18"/>
          <a:stretch>
            <a:fillRect/>
          </a:stretch>
        </p:blipFill>
        <p:spPr>
          <a:xfrm>
            <a:off x="8755975" y="3663924"/>
            <a:ext cx="564656" cy="647257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37F58C04-515C-4A63-B8FE-6F8245624BFC}"/>
              </a:ext>
            </a:extLst>
          </p:cNvPr>
          <p:cNvSpPr/>
          <p:nvPr/>
        </p:nvSpPr>
        <p:spPr bwMode="gray">
          <a:xfrm>
            <a:off x="5022725" y="4292676"/>
            <a:ext cx="2651761" cy="6741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Aziza Griffin</a:t>
            </a:r>
          </a:p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R&amp;R Manager (Insourced) 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B0BBF85-95C2-4495-83DB-F13C8948FBB4}"/>
              </a:ext>
            </a:extLst>
          </p:cNvPr>
          <p:cNvSpPr/>
          <p:nvPr/>
        </p:nvSpPr>
        <p:spPr bwMode="gray">
          <a:xfrm>
            <a:off x="5080001" y="3507328"/>
            <a:ext cx="2651760" cy="6400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682557" indent="-403185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Kajendran Mohanathas</a:t>
            </a:r>
          </a:p>
          <a:p>
            <a:pPr marL="682557" indent="-403185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R&amp;R Manager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703DBC0A-E43B-4F7F-A7D1-DF7F1F394FD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837473B0-CC2E-450A-ABE3-18F120FF3D39}">
                <a1611:picAttrSrcUrl xmlns:a1611="http://schemas.microsoft.com/office/drawing/2016/11/main" r:id="rId20"/>
              </a:ext>
            </a:extLst>
          </a:blip>
          <a:stretch>
            <a:fillRect/>
          </a:stretch>
        </p:blipFill>
        <p:spPr>
          <a:xfrm flipV="1">
            <a:off x="7293104" y="3544385"/>
            <a:ext cx="382932" cy="200114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3EA2AE68-28F0-45E7-86A0-1BCAE6D42BC7}"/>
              </a:ext>
            </a:extLst>
          </p:cNvPr>
          <p:cNvPicPr>
            <a:picLocks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346" y="3503205"/>
            <a:ext cx="564655" cy="62906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F9822A57-BCCF-47AA-B8A0-554AC0CDD104}"/>
              </a:ext>
            </a:extLst>
          </p:cNvPr>
          <p:cNvSpPr/>
          <p:nvPr/>
        </p:nvSpPr>
        <p:spPr bwMode="gray">
          <a:xfrm>
            <a:off x="5041429" y="5906738"/>
            <a:ext cx="2651761" cy="6741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Michelle Brotons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  <a:ea typeface="+mn-lt"/>
                <a:cs typeface="+mn-lt"/>
              </a:rPr>
              <a:t>LMR Manager &amp; PRR Business Support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68A99F03-138F-4BFE-874B-CC984FB3F727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447306" y="5908701"/>
            <a:ext cx="545699" cy="680985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90EB9644-19BC-4EA8-B55F-34B517E072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129265" y="4368054"/>
            <a:ext cx="484732" cy="2730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9F7FA82-41F9-4ABC-828D-6383DC714BAD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447306" y="4339304"/>
            <a:ext cx="546831" cy="63705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05B74301-74C7-4E14-B0ED-83842DCD78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206261" y="5925475"/>
            <a:ext cx="484732" cy="273044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F157A12-43B6-47C5-9EB5-8246A72BB4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159678" y="5093586"/>
            <a:ext cx="484732" cy="273044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63517398-210D-413F-8B92-9C811010880A}"/>
              </a:ext>
            </a:extLst>
          </p:cNvPr>
          <p:cNvSpPr/>
          <p:nvPr/>
        </p:nvSpPr>
        <p:spPr bwMode="gray">
          <a:xfrm>
            <a:off x="810107" y="5879929"/>
            <a:ext cx="2651760" cy="6400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sz="1400" dirty="0">
              <a:solidFill>
                <a:schemeClr val="tx1"/>
              </a:solidFill>
              <a:ea typeface="+mn-lt"/>
              <a:cs typeface="+mn-lt"/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  <a:ea typeface="+mn-lt"/>
                <a:cs typeface="+mn-lt"/>
              </a:rPr>
              <a:t>Jennifer Goodridge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  <a:ea typeface="+mn-lt"/>
                <a:cs typeface="+mn-lt"/>
              </a:rPr>
              <a:t>CTA (Insourced)</a:t>
            </a:r>
          </a:p>
          <a:p>
            <a:pPr algn="ct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6A90C95D-80F8-40E1-A54D-26C1ED76C1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20844" y="5891725"/>
            <a:ext cx="514502" cy="24787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F11D104-C6D5-4690-9719-8C3EEC5C854C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389150" y="5129157"/>
            <a:ext cx="595734" cy="637050"/>
          </a:xfrm>
          <a:prstGeom prst="rect">
            <a:avLst/>
          </a:prstGeom>
        </p:spPr>
      </p:pic>
      <p:pic>
        <p:nvPicPr>
          <p:cNvPr id="19" name="Picture 19" descr="A picture containing wall, person, indoor&#10;&#10;Description automatically generated">
            <a:extLst>
              <a:ext uri="{FF2B5EF4-FFF2-40B4-BE49-F238E27FC236}">
                <a16:creationId xmlns:a16="http://schemas.microsoft.com/office/drawing/2014/main" id="{643D70BF-7FCF-4B54-B965-8EB0061B0212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77158" y="5902818"/>
            <a:ext cx="571555" cy="647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5311328-B2CA-48FC-8721-8D50C8CE9305}"/>
              </a:ext>
            </a:extLst>
          </p:cNvPr>
          <p:cNvPicPr>
            <a:picLocks noChangeAspect="1"/>
          </p:cNvPicPr>
          <p:nvPr/>
        </p:nvPicPr>
        <p:blipFill rotWithShape="1">
          <a:blip r:embed="rId26"/>
          <a:srcRect l="2153" r="1243"/>
          <a:stretch/>
        </p:blipFill>
        <p:spPr>
          <a:xfrm>
            <a:off x="11515384" y="3725283"/>
            <a:ext cx="423670" cy="29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23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225DAC1-CE61-4907-9AA4-8973BA2C0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PRR Overview of Services</a:t>
            </a:r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5135B1F8-8045-4F06-9624-6C0E63DC2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//SSUS/Recruitment and Retention Overview of Services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16ABEA-E42C-49F0-88F3-FF8DCD11A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3B01-0DBC-4E09-92EF-71D33EB9EE4A}" type="slidenum">
              <a:rPr lang="en-US" smtClean="0"/>
              <a:t>4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843C3A7-7598-4FF7-B688-F80C2F18498C}"/>
              </a:ext>
            </a:extLst>
          </p:cNvPr>
          <p:cNvGrpSpPr/>
          <p:nvPr/>
        </p:nvGrpSpPr>
        <p:grpSpPr>
          <a:xfrm>
            <a:off x="195484" y="1623965"/>
            <a:ext cx="3993973" cy="4349752"/>
            <a:chOff x="3286019" y="1732605"/>
            <a:chExt cx="3024016" cy="4350318"/>
          </a:xfrm>
        </p:grpSpPr>
        <p:sp>
          <p:nvSpPr>
            <p:cNvPr id="6" name="Text Placeholder 17">
              <a:extLst>
                <a:ext uri="{FF2B5EF4-FFF2-40B4-BE49-F238E27FC236}">
                  <a16:creationId xmlns:a16="http://schemas.microsoft.com/office/drawing/2014/main" id="{A2C60B63-103C-4C43-A672-89C4B087CA7D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382288" y="1732605"/>
              <a:ext cx="2743200" cy="1068440"/>
            </a:xfrm>
            <a:prstGeom prst="chevron">
              <a:avLst>
                <a:gd name="adj" fmla="val 37645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50800">
              <a:noFill/>
            </a:ln>
          </p:spPr>
          <p:txBody>
            <a:bodyPr lIns="107986" tIns="71991" rIns="107986" bIns="71991" anchor="ctr"/>
            <a:lstStyle>
              <a:defPPr>
                <a:defRPr lang="en-US"/>
              </a:defPPr>
              <a:lvl1pPr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ct val="110000"/>
                <a:buFont typeface="Arial" panose="020B0604020202020204" pitchFamily="34" charset="0"/>
                <a:buNone/>
                <a:defRPr sz="1400" b="1" baseline="0">
                  <a:solidFill>
                    <a:schemeClr val="bg1"/>
                  </a:solidFill>
                </a:defRPr>
              </a:lvl1pPr>
              <a:lvl2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2pPr>
              <a:lvl3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rgbClr val="6BC200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3pPr>
              <a:lvl4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5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4pPr>
              <a:lvl5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5pPr>
              <a:lvl6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6pPr>
              <a:lvl7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7pPr>
              <a:lvl8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8pPr>
              <a:lvl9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9pPr>
            </a:lstStyle>
            <a:p>
              <a:r>
                <a:rPr lang="en-US" sz="1600" dirty="0"/>
                <a:t>Define R&amp;R Strategy</a:t>
              </a:r>
            </a:p>
          </p:txBody>
        </p:sp>
        <p:sp>
          <p:nvSpPr>
            <p:cNvPr id="7" name="Line 19">
              <a:extLst>
                <a:ext uri="{FF2B5EF4-FFF2-40B4-BE49-F238E27FC236}">
                  <a16:creationId xmlns:a16="http://schemas.microsoft.com/office/drawing/2014/main" id="{DE48228B-4D16-4D31-B022-F8E2D8CC5C7D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3747451" y="2860074"/>
              <a:ext cx="2" cy="2324147"/>
            </a:xfrm>
            <a:prstGeom prst="line">
              <a:avLst/>
            </a:prstGeom>
            <a:gradFill flip="none" rotWithShape="1">
              <a:gsLst>
                <a:gs pos="0">
                  <a:schemeClr val="accent1">
                    <a:lumMod val="90000"/>
                    <a:lumOff val="10000"/>
                    <a:tint val="66000"/>
                    <a:satMod val="160000"/>
                  </a:schemeClr>
                </a:gs>
                <a:gs pos="50000">
                  <a:schemeClr val="accent1">
                    <a:lumMod val="90000"/>
                    <a:lumOff val="10000"/>
                    <a:tint val="44500"/>
                    <a:satMod val="160000"/>
                  </a:schemeClr>
                </a:gs>
                <a:gs pos="100000">
                  <a:schemeClr val="accent1">
                    <a:lumMod val="90000"/>
                    <a:lumOff val="10000"/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 w="50800">
              <a:noFill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7986" tIns="71991" rIns="107986" bIns="71991" anchor="ctr"/>
            <a:lstStyle/>
            <a:p>
              <a:pPr algn="ctr" defTabSz="1221334">
                <a:buClr>
                  <a:schemeClr val="accent2"/>
                </a:buClr>
                <a:buSzPct val="110000"/>
              </a:pPr>
              <a:endParaRPr lang="en-US" sz="1600" b="1" dirty="0">
                <a:solidFill>
                  <a:schemeClr val="accent1"/>
                </a:solidFill>
              </a:endParaRPr>
            </a:p>
          </p:txBody>
        </p:sp>
        <p:sp>
          <p:nvSpPr>
            <p:cNvPr id="8" name="Text Placeholder 12">
              <a:extLst>
                <a:ext uri="{FF2B5EF4-FFF2-40B4-BE49-F238E27FC236}">
                  <a16:creationId xmlns:a16="http://schemas.microsoft.com/office/drawing/2014/main" id="{A0DF5CFC-5229-4D2B-8031-E3CF0668F34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286019" y="2939801"/>
              <a:ext cx="3024016" cy="3143122"/>
            </a:xfrm>
            <a:prstGeom prst="rect">
              <a:avLst/>
            </a:prstGeom>
          </p:spPr>
          <p:txBody>
            <a:bodyPr lIns="107986" tIns="0" rIns="107986" bIns="0" anchor="t"/>
            <a:lstStyle>
              <a:defPPr>
                <a:defRPr lang="de-DE"/>
              </a:defPPr>
              <a:lvl1pPr indent="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600" b="1">
                  <a:solidFill>
                    <a:schemeClr val="accent1"/>
                  </a:solidFill>
                  <a:latin typeface="+mj-lt"/>
                  <a:cs typeface="Calibri Light" panose="020F0302020204030204" pitchFamily="34" charset="0"/>
                </a:defRPr>
              </a:lvl1pPr>
              <a:lvl2pPr marL="18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3"/>
                </a:buBlip>
                <a:defRPr sz="1400">
                  <a:solidFill>
                    <a:schemeClr val="accent1"/>
                  </a:solidFill>
                </a:defRPr>
              </a:lvl2pPr>
              <a:lvl3pPr marL="36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4"/>
                </a:buBlip>
                <a:defRPr sz="1400">
                  <a:solidFill>
                    <a:schemeClr val="accent1"/>
                  </a:solidFill>
                </a:defRPr>
              </a:lvl3pPr>
              <a:lvl4pPr marL="54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5"/>
                </a:buBlip>
                <a:defRPr sz="1400">
                  <a:solidFill>
                    <a:schemeClr val="accent1"/>
                  </a:solidFill>
                </a:defRPr>
              </a:lvl4pPr>
              <a:lvl5pPr marL="72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6"/>
                </a:buBlip>
                <a:defRPr sz="1400">
                  <a:solidFill>
                    <a:schemeClr val="accent1"/>
                  </a:solidFill>
                </a:defRPr>
              </a:lvl5pPr>
              <a:lvl6pPr marL="72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6"/>
                </a:buBlip>
                <a:defRPr sz="1400">
                  <a:solidFill>
                    <a:schemeClr val="accent1"/>
                  </a:solidFill>
                </a:defRPr>
              </a:lvl6pPr>
              <a:lvl7pPr marL="72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6"/>
                </a:buBlip>
                <a:defRPr sz="1400">
                  <a:solidFill>
                    <a:schemeClr val="accent1"/>
                  </a:solidFill>
                </a:defRPr>
              </a:lvl7pPr>
              <a:lvl8pPr marL="72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6"/>
                </a:buBlip>
                <a:defRPr sz="1400">
                  <a:solidFill>
                    <a:schemeClr val="accent1"/>
                  </a:solidFill>
                </a:defRPr>
              </a:lvl8pPr>
              <a:lvl9pPr marL="72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6"/>
                </a:buBlip>
                <a:defRPr sz="1400">
                  <a:solidFill>
                    <a:schemeClr val="accent1"/>
                  </a:solidFill>
                </a:defRPr>
              </a:lvl9pPr>
            </a:lstStyle>
            <a:p>
              <a:pPr marL="285721" indent="-285721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b="0" dirty="0"/>
                <a:t>Initiated at protocol feasibility</a:t>
              </a:r>
            </a:p>
            <a:p>
              <a:pPr marL="285721" indent="-285721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b="0" dirty="0"/>
                <a:t>Evaluate inputs to develop R&amp;R strategy</a:t>
              </a:r>
            </a:p>
            <a:p>
              <a:pPr marL="625475" lvl="1" indent="-227013">
                <a:spcBef>
                  <a:spcPts val="0"/>
                </a:spcBef>
                <a:spcAft>
                  <a:spcPts val="0"/>
                </a:spcAft>
                <a:buFont typeface="Agency FB" panose="020B0503020202020204" pitchFamily="34" charset="0"/>
                <a:buChar char="−"/>
              </a:pPr>
              <a:r>
                <a:rPr lang="en-US" sz="1600" b="0" dirty="0"/>
                <a:t>Internal insights</a:t>
              </a:r>
            </a:p>
            <a:p>
              <a:pPr marL="625475" lvl="1" indent="-227013">
                <a:spcBef>
                  <a:spcPts val="0"/>
                </a:spcBef>
                <a:spcAft>
                  <a:spcPts val="0"/>
                </a:spcAft>
                <a:buFont typeface="Agency FB" panose="020B0503020202020204" pitchFamily="34" charset="0"/>
                <a:buChar char="−"/>
              </a:pPr>
              <a:r>
                <a:rPr lang="en-US" sz="1600" b="0" dirty="0"/>
                <a:t>Feasibility data</a:t>
              </a:r>
            </a:p>
            <a:p>
              <a:pPr marL="625475" lvl="1" indent="-227013">
                <a:spcBef>
                  <a:spcPts val="0"/>
                </a:spcBef>
                <a:spcAft>
                  <a:spcPts val="0"/>
                </a:spcAft>
                <a:buFont typeface="Agency FB" panose="020B0503020202020204" pitchFamily="34" charset="0"/>
                <a:buChar char="−"/>
              </a:pPr>
              <a:r>
                <a:rPr lang="en-US" sz="1600" dirty="0"/>
                <a:t>Study specifics</a:t>
              </a:r>
            </a:p>
            <a:p>
              <a:pPr marL="625475" lvl="1" indent="-227013">
                <a:spcBef>
                  <a:spcPts val="0"/>
                </a:spcBef>
                <a:spcAft>
                  <a:spcPts val="0"/>
                </a:spcAft>
                <a:buFont typeface="Agency FB" panose="020B0503020202020204" pitchFamily="34" charset="0"/>
                <a:buChar char="−"/>
              </a:pPr>
              <a:r>
                <a:rPr lang="en-US" sz="1600" dirty="0"/>
                <a:t>Lessons learned</a:t>
              </a:r>
              <a:endParaRPr lang="en-US" sz="1600" b="0" dirty="0"/>
            </a:p>
            <a:p>
              <a:pPr marL="285721" indent="-285721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b="0" dirty="0"/>
                <a:t>Execute patient insights, as needed</a:t>
              </a:r>
            </a:p>
            <a:p>
              <a:pPr marL="285721" indent="-285721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b="0" dirty="0"/>
                <a:t>Vendor selection, as needed</a:t>
              </a:r>
            </a:p>
            <a:p>
              <a:pPr marL="285721" indent="-285721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b="0" dirty="0"/>
                <a:t>Finalize scope of work (tools &amp; tactics)</a:t>
              </a:r>
            </a:p>
            <a:p>
              <a:pPr marL="285721" indent="-285721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b="0" dirty="0"/>
                <a:t>Budget planning</a:t>
              </a:r>
              <a:endParaRPr lang="en-US" sz="1800" b="0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7C1C127-DFDD-455F-8119-9CB96225B5DA}"/>
              </a:ext>
            </a:extLst>
          </p:cNvPr>
          <p:cNvGrpSpPr/>
          <p:nvPr/>
        </p:nvGrpSpPr>
        <p:grpSpPr>
          <a:xfrm>
            <a:off x="4395604" y="1618528"/>
            <a:ext cx="3614408" cy="4649865"/>
            <a:chOff x="6217066" y="1777661"/>
            <a:chExt cx="2772436" cy="3406558"/>
          </a:xfrm>
        </p:grpSpPr>
        <p:sp>
          <p:nvSpPr>
            <p:cNvPr id="14" name="Text Placeholder 17">
              <a:extLst>
                <a:ext uri="{FF2B5EF4-FFF2-40B4-BE49-F238E27FC236}">
                  <a16:creationId xmlns:a16="http://schemas.microsoft.com/office/drawing/2014/main" id="{506697A9-FB73-42BD-9965-5D51C789CAC9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217066" y="1777661"/>
              <a:ext cx="2743200" cy="782652"/>
            </a:xfrm>
            <a:prstGeom prst="chevron">
              <a:avLst>
                <a:gd name="adj" fmla="val 37645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50800">
              <a:noFill/>
            </a:ln>
          </p:spPr>
          <p:txBody>
            <a:bodyPr lIns="107986" tIns="71991" rIns="107986" bIns="71991" anchor="ctr"/>
            <a:lstStyle>
              <a:defPPr>
                <a:defRPr lang="de-DE"/>
              </a:defPPr>
              <a:lvl1pPr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ct val="110000"/>
                <a:buFont typeface="Arial" panose="020B0604020202020204" pitchFamily="34" charset="0"/>
                <a:buNone/>
                <a:defRPr sz="1400" b="1" baseline="0">
                  <a:solidFill>
                    <a:schemeClr val="accent1"/>
                  </a:solidFill>
                </a:defRPr>
              </a:lvl1pPr>
              <a:lvl2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2pPr>
              <a:lvl3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rgbClr val="6BC200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3pPr>
              <a:lvl4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5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4pPr>
              <a:lvl5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5pPr>
              <a:lvl6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6pPr>
              <a:lvl7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7pPr>
              <a:lvl8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8pPr>
              <a:lvl9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9pPr>
            </a:lstStyle>
            <a:p>
              <a:r>
                <a:rPr lang="en-US" sz="1600" dirty="0">
                  <a:solidFill>
                    <a:schemeClr val="bg1"/>
                  </a:solidFill>
                </a:rPr>
                <a:t>Strategy Execution</a:t>
              </a:r>
            </a:p>
          </p:txBody>
        </p:sp>
        <p:sp>
          <p:nvSpPr>
            <p:cNvPr id="15" name="Text Placeholder 12">
              <a:extLst>
                <a:ext uri="{FF2B5EF4-FFF2-40B4-BE49-F238E27FC236}">
                  <a16:creationId xmlns:a16="http://schemas.microsoft.com/office/drawing/2014/main" id="{C0696E0B-59E5-4D10-B377-7C9EA6916CA6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246303" y="2665938"/>
              <a:ext cx="2743199" cy="2174518"/>
            </a:xfrm>
            <a:prstGeom prst="rect">
              <a:avLst/>
            </a:prstGeom>
          </p:spPr>
          <p:txBody>
            <a:bodyPr lIns="107986" tIns="0" rIns="107986" bIns="0" anchor="t"/>
            <a:lstStyle>
              <a:defPPr>
                <a:defRPr lang="de-DE"/>
              </a:defPPr>
              <a:lvl1pPr indent="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600" b="1">
                  <a:solidFill>
                    <a:schemeClr val="accent1"/>
                  </a:solidFill>
                  <a:latin typeface="+mj-lt"/>
                  <a:cs typeface="Calibri Light" panose="020F0302020204030204" pitchFamily="34" charset="0"/>
                </a:defRPr>
              </a:lvl1pPr>
              <a:lvl2pPr marL="18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3"/>
                </a:buBlip>
                <a:defRPr sz="1400">
                  <a:solidFill>
                    <a:schemeClr val="accent1"/>
                  </a:solidFill>
                </a:defRPr>
              </a:lvl2pPr>
              <a:lvl3pPr marL="36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4"/>
                </a:buBlip>
                <a:defRPr sz="1400">
                  <a:solidFill>
                    <a:schemeClr val="accent1"/>
                  </a:solidFill>
                </a:defRPr>
              </a:lvl3pPr>
              <a:lvl4pPr marL="54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5"/>
                </a:buBlip>
                <a:defRPr sz="1400">
                  <a:solidFill>
                    <a:schemeClr val="accent1"/>
                  </a:solidFill>
                </a:defRPr>
              </a:lvl4pPr>
              <a:lvl5pPr marL="72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6"/>
                </a:buBlip>
                <a:defRPr sz="1400">
                  <a:solidFill>
                    <a:schemeClr val="accent1"/>
                  </a:solidFill>
                </a:defRPr>
              </a:lvl5pPr>
              <a:lvl6pPr marL="72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6"/>
                </a:buBlip>
                <a:defRPr sz="1400">
                  <a:solidFill>
                    <a:schemeClr val="accent1"/>
                  </a:solidFill>
                </a:defRPr>
              </a:lvl6pPr>
              <a:lvl7pPr marL="72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6"/>
                </a:buBlip>
                <a:defRPr sz="1400">
                  <a:solidFill>
                    <a:schemeClr val="accent1"/>
                  </a:solidFill>
                </a:defRPr>
              </a:lvl7pPr>
              <a:lvl8pPr marL="72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6"/>
                </a:buBlip>
                <a:defRPr sz="1400">
                  <a:solidFill>
                    <a:schemeClr val="accent1"/>
                  </a:solidFill>
                </a:defRPr>
              </a:lvl8pPr>
              <a:lvl9pPr marL="72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6"/>
                </a:buBlip>
                <a:defRPr sz="1400">
                  <a:solidFill>
                    <a:schemeClr val="accent1"/>
                  </a:solidFill>
                </a:defRPr>
              </a:lvl9pPr>
            </a:lstStyle>
            <a:p>
              <a:pPr marL="285721" indent="-285721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b="0" dirty="0"/>
                <a:t>Develop R&amp;R tools/tactics</a:t>
              </a:r>
            </a:p>
            <a:p>
              <a:pPr marL="285721" indent="-285721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b="0" dirty="0"/>
                <a:t>Coordinate internal study team review</a:t>
              </a:r>
            </a:p>
            <a:p>
              <a:pPr marL="285721" indent="-285721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b="0" dirty="0"/>
                <a:t>Coordinate translations</a:t>
              </a:r>
            </a:p>
            <a:p>
              <a:pPr marL="285721" indent="-285721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b="0" dirty="0"/>
                <a:t>Manage LMR process</a:t>
              </a:r>
            </a:p>
            <a:p>
              <a:pPr marL="285721" indent="-285721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b="0" dirty="0"/>
                <a:t>Train/engage with CLMs for in-country review</a:t>
              </a:r>
            </a:p>
            <a:p>
              <a:pPr marL="285721" indent="-285721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b="0" dirty="0"/>
                <a:t>Adapt post ERC/IRB review/approval</a:t>
              </a:r>
            </a:p>
            <a:p>
              <a:pPr marL="285721" indent="-285721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b="0" dirty="0"/>
                <a:t>End-to-end management of printing/shipping</a:t>
              </a:r>
            </a:p>
            <a:p>
              <a:endParaRPr lang="en-US" sz="1800" dirty="0"/>
            </a:p>
            <a:p>
              <a:endParaRPr lang="en-US" sz="1800" dirty="0"/>
            </a:p>
            <a:p>
              <a:endParaRPr lang="en-US" sz="1800" dirty="0"/>
            </a:p>
          </p:txBody>
        </p:sp>
        <p:sp>
          <p:nvSpPr>
            <p:cNvPr id="16" name="Line 19">
              <a:extLst>
                <a:ext uri="{FF2B5EF4-FFF2-40B4-BE49-F238E27FC236}">
                  <a16:creationId xmlns:a16="http://schemas.microsoft.com/office/drawing/2014/main" id="{8B33CD18-6F93-4FED-B12F-678CF27B10FA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6575387" y="2860072"/>
              <a:ext cx="2" cy="2324147"/>
            </a:xfrm>
            <a:prstGeom prst="line">
              <a:avLst/>
            </a:prstGeom>
            <a:gradFill flip="none" rotWithShape="1">
              <a:gsLst>
                <a:gs pos="0">
                  <a:schemeClr val="accent1">
                    <a:lumMod val="90000"/>
                    <a:lumOff val="10000"/>
                    <a:tint val="66000"/>
                    <a:satMod val="160000"/>
                  </a:schemeClr>
                </a:gs>
                <a:gs pos="50000">
                  <a:schemeClr val="accent1">
                    <a:lumMod val="90000"/>
                    <a:lumOff val="10000"/>
                    <a:tint val="44500"/>
                    <a:satMod val="160000"/>
                  </a:schemeClr>
                </a:gs>
                <a:gs pos="100000">
                  <a:schemeClr val="accent1">
                    <a:lumMod val="90000"/>
                    <a:lumOff val="10000"/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 w="50800">
              <a:noFill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7986" tIns="71991" rIns="107986" bIns="71991" anchor="ctr"/>
            <a:lstStyle/>
            <a:p>
              <a:pPr algn="ctr" defTabSz="1221334">
                <a:buClr>
                  <a:schemeClr val="accent2"/>
                </a:buClr>
                <a:buSzPct val="110000"/>
              </a:pPr>
              <a:endParaRPr lang="en-US" sz="16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ABDCF7B-9072-4075-B9E9-B07EF579D962}"/>
              </a:ext>
            </a:extLst>
          </p:cNvPr>
          <p:cNvGrpSpPr/>
          <p:nvPr/>
        </p:nvGrpSpPr>
        <p:grpSpPr>
          <a:xfrm>
            <a:off x="8418636" y="1633875"/>
            <a:ext cx="3576293" cy="4458888"/>
            <a:chOff x="9051935" y="1742768"/>
            <a:chExt cx="2743200" cy="3423144"/>
          </a:xfrm>
        </p:grpSpPr>
        <p:sp>
          <p:nvSpPr>
            <p:cNvPr id="18" name="Text Placeholder 17">
              <a:extLst>
                <a:ext uri="{FF2B5EF4-FFF2-40B4-BE49-F238E27FC236}">
                  <a16:creationId xmlns:a16="http://schemas.microsoft.com/office/drawing/2014/main" id="{AEDEBD31-8E89-4B7B-BD27-99CB5A9D1497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9051935" y="1742768"/>
              <a:ext cx="2743200" cy="820148"/>
            </a:xfrm>
            <a:prstGeom prst="chevron">
              <a:avLst>
                <a:gd name="adj" fmla="val 37645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50800">
              <a:noFill/>
            </a:ln>
          </p:spPr>
          <p:txBody>
            <a:bodyPr lIns="107986" tIns="71991" rIns="107986" bIns="71991" anchor="ctr"/>
            <a:lstStyle>
              <a:defPPr>
                <a:defRPr lang="en-US"/>
              </a:defPPr>
              <a:lvl1pPr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ct val="110000"/>
                <a:buFont typeface="Arial" panose="020B0604020202020204" pitchFamily="34" charset="0"/>
                <a:buNone/>
                <a:defRPr sz="1400" b="1" baseline="0">
                  <a:solidFill>
                    <a:schemeClr val="bg1"/>
                  </a:solidFill>
                </a:defRPr>
              </a:lvl1pPr>
              <a:lvl2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2pPr>
              <a:lvl3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rgbClr val="6BC200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3pPr>
              <a:lvl4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5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4pPr>
              <a:lvl5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5pPr>
              <a:lvl6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6pPr>
              <a:lvl7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7pPr>
              <a:lvl8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8pPr>
              <a:lvl9pPr marL="0" indent="0" algn="ctr" defTabSz="1221456"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ct val="110000"/>
                <a:buFont typeface="Arial" pitchFamily="34" charset="0"/>
                <a:buNone/>
                <a:defRPr sz="1200" b="0">
                  <a:solidFill>
                    <a:schemeClr val="bg1"/>
                  </a:solidFill>
                </a:defRPr>
              </a:lvl9pPr>
            </a:lstStyle>
            <a:p>
              <a:r>
                <a:rPr lang="en-US" sz="1600" dirty="0"/>
                <a:t>Launch / Oversight</a:t>
              </a:r>
            </a:p>
          </p:txBody>
        </p:sp>
        <p:sp>
          <p:nvSpPr>
            <p:cNvPr id="19" name="Text Placeholder 12">
              <a:extLst>
                <a:ext uri="{FF2B5EF4-FFF2-40B4-BE49-F238E27FC236}">
                  <a16:creationId xmlns:a16="http://schemas.microsoft.com/office/drawing/2014/main" id="{5350D862-2513-4178-89E9-B09952D78058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9074328" y="2661819"/>
              <a:ext cx="2621456" cy="1591317"/>
            </a:xfrm>
            <a:prstGeom prst="rect">
              <a:avLst/>
            </a:prstGeom>
          </p:spPr>
          <p:txBody>
            <a:bodyPr lIns="107986" tIns="0" rIns="107986" bIns="0" anchor="t"/>
            <a:lstStyle>
              <a:defPPr>
                <a:defRPr lang="de-DE"/>
              </a:defPPr>
              <a:lvl1pPr indent="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600" b="1">
                  <a:solidFill>
                    <a:schemeClr val="accent1"/>
                  </a:solidFill>
                  <a:latin typeface="+mj-lt"/>
                  <a:cs typeface="Calibri Light" panose="020F0302020204030204" pitchFamily="34" charset="0"/>
                </a:defRPr>
              </a:lvl1pPr>
              <a:lvl2pPr marL="18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3"/>
                </a:buBlip>
                <a:defRPr sz="1400">
                  <a:solidFill>
                    <a:schemeClr val="accent1"/>
                  </a:solidFill>
                </a:defRPr>
              </a:lvl2pPr>
              <a:lvl3pPr marL="36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4"/>
                </a:buBlip>
                <a:defRPr sz="1400">
                  <a:solidFill>
                    <a:schemeClr val="accent1"/>
                  </a:solidFill>
                </a:defRPr>
              </a:lvl3pPr>
              <a:lvl4pPr marL="54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5"/>
                </a:buBlip>
                <a:defRPr sz="1400">
                  <a:solidFill>
                    <a:schemeClr val="accent1"/>
                  </a:solidFill>
                </a:defRPr>
              </a:lvl4pPr>
              <a:lvl5pPr marL="72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6"/>
                </a:buBlip>
                <a:defRPr sz="1400">
                  <a:solidFill>
                    <a:schemeClr val="accent1"/>
                  </a:solidFill>
                </a:defRPr>
              </a:lvl5pPr>
              <a:lvl6pPr marL="72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6"/>
                </a:buBlip>
                <a:defRPr sz="1400">
                  <a:solidFill>
                    <a:schemeClr val="accent1"/>
                  </a:solidFill>
                </a:defRPr>
              </a:lvl6pPr>
              <a:lvl7pPr marL="72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6"/>
                </a:buBlip>
                <a:defRPr sz="1400">
                  <a:solidFill>
                    <a:schemeClr val="accent1"/>
                  </a:solidFill>
                </a:defRPr>
              </a:lvl7pPr>
              <a:lvl8pPr marL="72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6"/>
                </a:buBlip>
                <a:defRPr sz="1400">
                  <a:solidFill>
                    <a:schemeClr val="accent1"/>
                  </a:solidFill>
                </a:defRPr>
              </a:lvl8pPr>
              <a:lvl9pPr marL="720000" indent="-180000">
                <a:spcBef>
                  <a:spcPts val="300"/>
                </a:spcBef>
                <a:spcAft>
                  <a:spcPts val="300"/>
                </a:spcAft>
                <a:buFontTx/>
                <a:buBlip>
                  <a:blip r:embed="rId6"/>
                </a:buBlip>
                <a:defRPr sz="1400">
                  <a:solidFill>
                    <a:schemeClr val="accent1"/>
                  </a:solidFill>
                </a:defRPr>
              </a:lvl9pPr>
            </a:lstStyle>
            <a:p>
              <a:pPr marL="285721" indent="-285721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b="0" dirty="0"/>
                <a:t>Target  materials available by IM/RTE</a:t>
              </a:r>
            </a:p>
            <a:p>
              <a:pPr marL="285721" indent="-285721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b="0" dirty="0"/>
                <a:t>Support IMs/R&amp;R workshops</a:t>
              </a:r>
            </a:p>
            <a:p>
              <a:pPr marL="285721" indent="-285721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b="0" dirty="0"/>
                <a:t>Full oversight of external vendor</a:t>
              </a:r>
            </a:p>
            <a:p>
              <a:pPr marL="285721" indent="-285721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b="0" dirty="0"/>
                <a:t>Management of budget</a:t>
              </a:r>
            </a:p>
            <a:p>
              <a:pPr marL="285721" indent="-285721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b="0" dirty="0"/>
                <a:t>Monitor execution of tactics</a:t>
              </a:r>
            </a:p>
            <a:p>
              <a:pPr marL="285721" indent="-285721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b="0" dirty="0"/>
                <a:t>ROI assessment</a:t>
              </a:r>
            </a:p>
            <a:p>
              <a:pPr marL="285721" indent="-285721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b="0" dirty="0"/>
                <a:t>Lead/contribute Lessons Learned</a:t>
              </a:r>
            </a:p>
          </p:txBody>
        </p:sp>
        <p:sp>
          <p:nvSpPr>
            <p:cNvPr id="20" name="Line 19">
              <a:extLst>
                <a:ext uri="{FF2B5EF4-FFF2-40B4-BE49-F238E27FC236}">
                  <a16:creationId xmlns:a16="http://schemas.microsoft.com/office/drawing/2014/main" id="{747B3C40-A843-41BD-8CE7-F20E33841A46}"/>
                </a:ext>
              </a:extLst>
            </p:cNvPr>
            <p:cNvSpPr>
              <a:spLocks noChangeShapeType="1"/>
            </p:cNvSpPr>
            <p:nvPr/>
          </p:nvSpPr>
          <p:spPr bwMode="gray">
            <a:xfrm flipH="1">
              <a:off x="9444252" y="2841765"/>
              <a:ext cx="2" cy="2324147"/>
            </a:xfrm>
            <a:prstGeom prst="line">
              <a:avLst/>
            </a:prstGeom>
            <a:gradFill flip="none" rotWithShape="1">
              <a:gsLst>
                <a:gs pos="0">
                  <a:schemeClr val="accent1">
                    <a:lumMod val="90000"/>
                    <a:lumOff val="10000"/>
                    <a:tint val="66000"/>
                    <a:satMod val="160000"/>
                  </a:schemeClr>
                </a:gs>
                <a:gs pos="50000">
                  <a:schemeClr val="accent1">
                    <a:lumMod val="90000"/>
                    <a:lumOff val="10000"/>
                    <a:tint val="44500"/>
                    <a:satMod val="160000"/>
                  </a:schemeClr>
                </a:gs>
                <a:gs pos="100000">
                  <a:schemeClr val="accent1">
                    <a:lumMod val="90000"/>
                    <a:lumOff val="10000"/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 w="50800">
              <a:noFill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7986" tIns="71991" rIns="107986" bIns="71991" anchor="ctr"/>
            <a:lstStyle/>
            <a:p>
              <a:pPr algn="ctr" defTabSz="1221334">
                <a:buClr>
                  <a:schemeClr val="accent2"/>
                </a:buClr>
                <a:buSzPct val="110000"/>
              </a:pPr>
              <a:endParaRPr lang="en-US" sz="1600" b="1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728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1968146B-3A7F-47EF-83F4-8906BC18B62A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US" dirty="0"/>
              <a:t>Patient Recruitment and Retention Discussion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ighlight>
                  <a:srgbClr val="FFFF00"/>
                </a:highlight>
                <a:ea typeface="+mj-lt"/>
                <a:cs typeface="+mj-lt"/>
              </a:rPr>
              <a:t>ENTER STUDY NUMBER/TITLE- </a:t>
            </a:r>
            <a:r>
              <a:rPr lang="en-US" dirty="0"/>
              <a:t>Discussion Questions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5E52E0C-098D-4E5F-BA48-2C127A41D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//SSUS/Recruitment and Retention Overview of Services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18A22C21-39CC-4B1C-A28B-22FEEEEDF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868"/>
            <a:r>
              <a:rPr lang="en-US">
                <a:solidFill>
                  <a:srgbClr val="4D4D4D"/>
                </a:solidFill>
              </a:rPr>
              <a:t>Page </a:t>
            </a:r>
            <a:fld id="{87F334AE-4EAC-4C2D-A638-92A76F09FCC4}" type="slidenum">
              <a:rPr lang="en-US" smtClean="0">
                <a:solidFill>
                  <a:srgbClr val="4D4D4D"/>
                </a:solidFill>
              </a:rPr>
              <a:pPr defTabSz="1219868"/>
              <a:t>5</a:t>
            </a:fld>
            <a:endParaRPr lang="en-US">
              <a:solidFill>
                <a:srgbClr val="4D4D4D"/>
              </a:solidFill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EA55449-8289-4EB4-9EBA-D5FB5A7EA343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600" b="1" dirty="0">
                <a:solidFill>
                  <a:schemeClr val="tx1"/>
                </a:solidFill>
              </a:rPr>
              <a:t>Funding</a:t>
            </a:r>
          </a:p>
          <a:p>
            <a:pPr marL="342775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Is the study funded/ gated? When is the earliest a vendor contract could be signed?</a:t>
            </a:r>
          </a:p>
          <a:p>
            <a:pPr marL="342775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Estimated timeframe of budget needed for patient recruitment support.</a:t>
            </a:r>
          </a:p>
          <a:p>
            <a:pPr marL="342775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600" b="1" dirty="0">
                <a:solidFill>
                  <a:schemeClr val="tx1"/>
                </a:solidFill>
              </a:rPr>
              <a:t>Insights &amp; Experience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Does Bayer have experience with </a:t>
            </a:r>
            <a:r>
              <a:rPr lang="en-US" sz="1600" dirty="0">
                <a:highlight>
                  <a:srgbClr val="FFFF00"/>
                </a:highlight>
              </a:rPr>
              <a:t>[indication]</a:t>
            </a:r>
            <a:r>
              <a:rPr lang="en-US" sz="1600" dirty="0">
                <a:solidFill>
                  <a:schemeClr val="tx1"/>
                </a:solidFill>
              </a:rPr>
              <a:t> trials?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Have indication insights been collected and made available to the core team?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600" b="1" dirty="0">
              <a:solidFill>
                <a:schemeClr val="tx1"/>
              </a:solidFill>
            </a:endParaRP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600" b="1" dirty="0">
                <a:solidFill>
                  <a:schemeClr val="tx1"/>
                </a:solidFill>
              </a:rPr>
              <a:t>Screen Fail &amp; Drop Out Rates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How were the rates derived?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Are these rates anticipated in all of the countries planned for feasibility?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</a:pPr>
            <a:endParaRPr lang="en-US" sz="1600" b="1" dirty="0">
              <a:solidFill>
                <a:schemeClr val="tx1"/>
              </a:solidFill>
            </a:endParaRP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</a:pPr>
            <a:endParaRPr lang="en-US" sz="1600" b="1" dirty="0">
              <a:solidFill>
                <a:schemeClr val="tx1"/>
              </a:solidFill>
            </a:endParaRP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8C3177-DD24-4E67-ACD7-6B2EA65C3E04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600" b="1" dirty="0">
                <a:solidFill>
                  <a:schemeClr val="tx1"/>
                </a:solidFill>
              </a:rPr>
              <a:t>Patient Population &amp; Challenges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Are challenges anticipated with the study design?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Are challenges anticipated with patient population beyond needing retention support?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Does the core team anticipate challenges with the pain diary and documentation?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600" b="1" dirty="0">
              <a:solidFill>
                <a:schemeClr val="tx1"/>
              </a:solidFill>
            </a:endParaRP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600" b="1" dirty="0">
                <a:solidFill>
                  <a:schemeClr val="tx1"/>
                </a:solidFill>
              </a:rPr>
              <a:t>Retention &amp; Tools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Are there current considerations for retention tools or strategies being considered?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Are discussions underway around the choice of wearable device for the activity tracker?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470337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1">
            <a:extLst>
              <a:ext uri="{FF2B5EF4-FFF2-40B4-BE49-F238E27FC236}">
                <a16:creationId xmlns:a16="http://schemas.microsoft.com/office/drawing/2014/main" id="{2F667844-7782-4A94-8782-5E19A648B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Patient Recruitment and Retention Resource </a:t>
            </a:r>
            <a:br>
              <a:rPr lang="en-US" dirty="0"/>
            </a:b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B48D28-8A77-401D-95DF-11AD1EA18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D9179-7A6B-4268-BEB2-F3B8EB06115B}" type="slidenum">
              <a:rPr lang="en-US" smtClean="0"/>
              <a:t>6</a:t>
            </a:fld>
            <a:endParaRPr lang="en-US" dirty="0"/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B28EFD50-6971-4195-A8A0-2A8E2129E1C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34375" y="1157105"/>
            <a:ext cx="7693351" cy="2523884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 anchor="t">
            <a:noAutofit/>
          </a:bodyPr>
          <a:lstStyle/>
          <a:p>
            <a:pPr algn="ctr"/>
            <a:r>
              <a:rPr lang="en-US" sz="28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For more information, please visit the PRR SP </a:t>
            </a:r>
          </a:p>
          <a:p>
            <a:pPr algn="ctr"/>
            <a:r>
              <a:rPr lang="en-US" sz="2800" dirty="0">
                <a:solidFill>
                  <a:schemeClr val="accent1"/>
                </a:solidFill>
                <a:latin typeface="+mj-lt"/>
                <a:ea typeface="+mj-ea"/>
                <a:cs typeface="+mj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PRR SP Site</a:t>
            </a:r>
            <a:endParaRPr lang="en-US" sz="28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algn="ctr"/>
            <a:endParaRPr lang="en-US" sz="14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algn="ctr"/>
            <a:endParaRPr lang="en-US" sz="1400" dirty="0">
              <a:solidFill>
                <a:schemeClr val="bg1"/>
              </a:solidFill>
              <a:hlinkClick r:id="rId2"/>
            </a:endParaRPr>
          </a:p>
          <a:p>
            <a:pPr algn="ctr"/>
            <a:endParaRPr lang="en-US" sz="1400" dirty="0">
              <a:solidFill>
                <a:schemeClr val="bg1"/>
              </a:solidFill>
              <a:hlinkClick r:id="rId2" tooltip="Please Click Here for more information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03773B-97A7-4D0D-9072-16175A1261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0955" y="2228608"/>
            <a:ext cx="5353048" cy="4022897"/>
          </a:xfrm>
          <a:prstGeom prst="roundRect">
            <a:avLst>
              <a:gd name="adj" fmla="val 19508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11971155-3707-4DAF-BE3D-C60096C79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4172" y="6617933"/>
            <a:ext cx="5710665" cy="108000"/>
          </a:xfrm>
        </p:spPr>
        <p:txBody>
          <a:bodyPr/>
          <a:lstStyle/>
          <a:p>
            <a:r>
              <a:rPr lang="en-US" dirty="0"/>
              <a:t>//SSUS/Recruitment and Retention Overview of Services</a:t>
            </a:r>
          </a:p>
        </p:txBody>
      </p:sp>
    </p:spTree>
    <p:extLst>
      <p:ext uri="{BB962C8B-B14F-4D97-AF65-F5344CB8AC3E}">
        <p14:creationId xmlns:p14="http://schemas.microsoft.com/office/powerpoint/2010/main" val="85392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1" r="12481"/>
          <a:stretch>
            <a:fillRect/>
          </a:stretch>
        </p:blipFill>
        <p:spPr>
          <a:xfrm>
            <a:off x="4765039" y="0"/>
            <a:ext cx="7425373" cy="6858000"/>
          </a:xfrm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7648"/>
            <a:r>
              <a:rPr lang="en-US">
                <a:latin typeface="Arial"/>
                <a:cs typeface="Arial"/>
              </a:rPr>
              <a:t>//SSUS/Recruitment and Retention Overview of Services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87F334AE-4EAC-4C2D-A638-92A76F09FCC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 bwMode="gray">
          <a:xfrm>
            <a:off x="1302638" y="4328222"/>
            <a:ext cx="3600000" cy="1080000"/>
          </a:xfrm>
        </p:spPr>
        <p:txBody>
          <a:bodyPr/>
          <a:lstStyle/>
          <a:p>
            <a:endParaRPr lang="en-US" sz="1100" b="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0" y="2177816"/>
            <a:ext cx="7279744" cy="1620000"/>
          </a:xfrm>
        </p:spPr>
        <p:txBody>
          <a:bodyPr/>
          <a:lstStyle/>
          <a:p>
            <a:pPr algn="ctr"/>
            <a:r>
              <a:rPr lang="en-US" sz="4800" i="0" dirty="0"/>
              <a:t>Back Up</a:t>
            </a:r>
          </a:p>
        </p:txBody>
      </p:sp>
    </p:spTree>
    <p:extLst>
      <p:ext uri="{BB962C8B-B14F-4D97-AF65-F5344CB8AC3E}">
        <p14:creationId xmlns:p14="http://schemas.microsoft.com/office/powerpoint/2010/main" val="170699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1823" y="74363"/>
            <a:ext cx="10798460" cy="864000"/>
          </a:xfrm>
        </p:spPr>
        <p:txBody>
          <a:bodyPr/>
          <a:lstStyle/>
          <a:p>
            <a:r>
              <a:rPr lang="en-US" dirty="0"/>
              <a:t>Patient Recruitment and Retention Team:  Overview of Services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D9179-7A6B-4268-BEB2-F3B8EB06115B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3442291" y="1301070"/>
            <a:ext cx="5139466" cy="5139466"/>
          </a:xfrm>
          <a:custGeom>
            <a:avLst/>
            <a:gdLst>
              <a:gd name="connsiteX0" fmla="*/ 2569733 w 5139466"/>
              <a:gd name="connsiteY0" fmla="*/ 0 h 5139466"/>
              <a:gd name="connsiteX1" fmla="*/ 4578832 w 5139466"/>
              <a:gd name="connsiteY1" fmla="*/ 967532 h 5139466"/>
              <a:gd name="connsiteX2" fmla="*/ 2569733 w 5139466"/>
              <a:gd name="connsiteY2" fmla="*/ 2569733 h 5139466"/>
              <a:gd name="connsiteX3" fmla="*/ 2569733 w 5139466"/>
              <a:gd name="connsiteY3" fmla="*/ 0 h 513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9466" h="5139466">
                <a:moveTo>
                  <a:pt x="2569733" y="0"/>
                </a:moveTo>
                <a:cubicBezTo>
                  <a:pt x="3351767" y="0"/>
                  <a:pt x="4091242" y="356113"/>
                  <a:pt x="4578832" y="967532"/>
                </a:cubicBezTo>
                <a:lnTo>
                  <a:pt x="2569733" y="2569733"/>
                </a:lnTo>
                <a:lnTo>
                  <a:pt x="2569733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006699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spcFirstLastPara="0" vert="horz" wrap="square" lIns="2722915" tIns="640080" rIns="1238589" bIns="370614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/>
              <a:t>Define R&amp;R Strategy</a:t>
            </a:r>
          </a:p>
        </p:txBody>
      </p:sp>
      <p:sp>
        <p:nvSpPr>
          <p:cNvPr id="6" name="Freeform 5"/>
          <p:cNvSpPr/>
          <p:nvPr/>
        </p:nvSpPr>
        <p:spPr>
          <a:xfrm>
            <a:off x="3594012" y="1346693"/>
            <a:ext cx="5139466" cy="5139466"/>
          </a:xfrm>
          <a:custGeom>
            <a:avLst/>
            <a:gdLst>
              <a:gd name="connsiteX0" fmla="*/ 4578832 w 5139466"/>
              <a:gd name="connsiteY0" fmla="*/ 967532 h 5139466"/>
              <a:gd name="connsiteX1" fmla="*/ 5075038 w 5139466"/>
              <a:gd name="connsiteY1" fmla="*/ 3141552 h 5139466"/>
              <a:gd name="connsiteX2" fmla="*/ 2569733 w 5139466"/>
              <a:gd name="connsiteY2" fmla="*/ 2569733 h 5139466"/>
              <a:gd name="connsiteX3" fmla="*/ 4578832 w 5139466"/>
              <a:gd name="connsiteY3" fmla="*/ 967532 h 513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9466" h="5139466">
                <a:moveTo>
                  <a:pt x="4578832" y="967532"/>
                </a:moveTo>
                <a:cubicBezTo>
                  <a:pt x="5066421" y="1578950"/>
                  <a:pt x="5249056" y="2379127"/>
                  <a:pt x="5075038" y="3141552"/>
                </a:cubicBezTo>
                <a:lnTo>
                  <a:pt x="2569733" y="2569733"/>
                </a:lnTo>
                <a:lnTo>
                  <a:pt x="4578832" y="967532"/>
                </a:lnTo>
                <a:close/>
              </a:path>
            </a:pathLst>
          </a:custGeom>
          <a:solidFill>
            <a:srgbClr val="00BCFF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spcFirstLastPara="0" vert="horz" wrap="square" lIns="3513415" tIns="1885917" rIns="264537" bIns="2442692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/>
              <a:t>External  Supplier Engagement</a:t>
            </a:r>
          </a:p>
        </p:txBody>
      </p:sp>
      <p:sp>
        <p:nvSpPr>
          <p:cNvPr id="7" name="Freeform 6"/>
          <p:cNvSpPr/>
          <p:nvPr/>
        </p:nvSpPr>
        <p:spPr>
          <a:xfrm>
            <a:off x="3484508" y="1487681"/>
            <a:ext cx="5139466" cy="5139466"/>
          </a:xfrm>
          <a:custGeom>
            <a:avLst/>
            <a:gdLst>
              <a:gd name="connsiteX0" fmla="*/ 5075038 w 5139466"/>
              <a:gd name="connsiteY0" fmla="*/ 3141552 h 5139466"/>
              <a:gd name="connsiteX1" fmla="*/ 3684699 w 5139466"/>
              <a:gd name="connsiteY1" fmla="*/ 4884983 h 5139466"/>
              <a:gd name="connsiteX2" fmla="*/ 2569733 w 5139466"/>
              <a:gd name="connsiteY2" fmla="*/ 2569733 h 5139466"/>
              <a:gd name="connsiteX3" fmla="*/ 5075038 w 5139466"/>
              <a:gd name="connsiteY3" fmla="*/ 3141552 h 513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9466" h="5139466">
                <a:moveTo>
                  <a:pt x="5075038" y="3141552"/>
                </a:moveTo>
                <a:cubicBezTo>
                  <a:pt x="4901019" y="3903978"/>
                  <a:pt x="4389286" y="4545671"/>
                  <a:pt x="3684699" y="4884983"/>
                </a:cubicBezTo>
                <a:lnTo>
                  <a:pt x="2569733" y="2569733"/>
                </a:lnTo>
                <a:lnTo>
                  <a:pt x="5075038" y="3141552"/>
                </a:lnTo>
                <a:close/>
              </a:path>
            </a:pathLst>
          </a:custGeom>
          <a:solidFill>
            <a:srgbClr val="89D329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spcFirstLastPara="0" vert="horz" wrap="square" lIns="3323131" tIns="3066770" rIns="638373" bIns="117006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800" kern="1200" dirty="0"/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/>
              <a:t>Develop R&amp;R Materials</a:t>
            </a: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800" kern="1200" dirty="0"/>
          </a:p>
        </p:txBody>
      </p:sp>
      <p:sp>
        <p:nvSpPr>
          <p:cNvPr id="9" name="Freeform 8"/>
          <p:cNvSpPr/>
          <p:nvPr/>
        </p:nvSpPr>
        <p:spPr>
          <a:xfrm>
            <a:off x="3389060" y="1487681"/>
            <a:ext cx="5139466" cy="5277796"/>
          </a:xfrm>
          <a:custGeom>
            <a:avLst/>
            <a:gdLst>
              <a:gd name="connsiteX0" fmla="*/ 3684642 w 5139466"/>
              <a:gd name="connsiteY0" fmla="*/ 4885009 h 5139466"/>
              <a:gd name="connsiteX1" fmla="*/ 1454767 w 5139466"/>
              <a:gd name="connsiteY1" fmla="*/ 4884982 h 5139466"/>
              <a:gd name="connsiteX2" fmla="*/ 2569733 w 5139466"/>
              <a:gd name="connsiteY2" fmla="*/ 2569733 h 5139466"/>
              <a:gd name="connsiteX3" fmla="*/ 3684642 w 5139466"/>
              <a:gd name="connsiteY3" fmla="*/ 4885009 h 513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9466" h="5139466">
                <a:moveTo>
                  <a:pt x="3684642" y="4885009"/>
                </a:moveTo>
                <a:cubicBezTo>
                  <a:pt x="2980066" y="5224294"/>
                  <a:pt x="2159335" y="5224284"/>
                  <a:pt x="1454767" y="4884982"/>
                </a:cubicBezTo>
                <a:lnTo>
                  <a:pt x="2569733" y="2569733"/>
                </a:lnTo>
                <a:lnTo>
                  <a:pt x="3684642" y="488500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1505982"/>
              <a:satOff val="34684"/>
              <a:lumOff val="10295"/>
              <a:alphaOff val="0"/>
            </a:schemeClr>
          </a:fillRef>
          <a:effectRef idx="2">
            <a:schemeClr val="accent5">
              <a:hueOff val="1505982"/>
              <a:satOff val="34684"/>
              <a:lumOff val="1029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93508" tIns="3566160" rIns="1993508" bIns="265057" numCol="1" spcCol="1270" anchor="t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600" dirty="0"/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Translations  Review and App</a:t>
            </a:r>
            <a:r>
              <a:rPr lang="en-US" sz="1600" dirty="0">
                <a:solidFill>
                  <a:schemeClr val="lt1">
                    <a:hueOff val="0"/>
                    <a:satOff val="0"/>
                    <a:lumOff val="0"/>
                    <a:alphaOff val="0"/>
                  </a:schemeClr>
                </a:solidFill>
              </a:rPr>
              <a:t>r</a:t>
            </a:r>
            <a:r>
              <a:rPr lang="en-US" sz="1600" dirty="0"/>
              <a:t>ovals</a:t>
            </a:r>
          </a:p>
        </p:txBody>
      </p:sp>
      <p:sp>
        <p:nvSpPr>
          <p:cNvPr id="12" name="Freeform 11"/>
          <p:cNvSpPr/>
          <p:nvPr/>
        </p:nvSpPr>
        <p:spPr>
          <a:xfrm>
            <a:off x="3293697" y="1533435"/>
            <a:ext cx="5139466" cy="5139466"/>
          </a:xfrm>
          <a:custGeom>
            <a:avLst/>
            <a:gdLst>
              <a:gd name="connsiteX0" fmla="*/ 1454767 w 5139466"/>
              <a:gd name="connsiteY0" fmla="*/ 4884982 h 5139466"/>
              <a:gd name="connsiteX1" fmla="*/ 64428 w 5139466"/>
              <a:gd name="connsiteY1" fmla="*/ 3141550 h 5139466"/>
              <a:gd name="connsiteX2" fmla="*/ 2569733 w 5139466"/>
              <a:gd name="connsiteY2" fmla="*/ 2569733 h 5139466"/>
              <a:gd name="connsiteX3" fmla="*/ 1454767 w 5139466"/>
              <a:gd name="connsiteY3" fmla="*/ 4884982 h 513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9466" h="5139466">
                <a:moveTo>
                  <a:pt x="1454767" y="4884982"/>
                </a:moveTo>
                <a:cubicBezTo>
                  <a:pt x="750179" y="4545670"/>
                  <a:pt x="238446" y="3903977"/>
                  <a:pt x="64428" y="3141550"/>
                </a:cubicBezTo>
                <a:lnTo>
                  <a:pt x="2569733" y="2569733"/>
                </a:lnTo>
                <a:lnTo>
                  <a:pt x="1454767" y="4884982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spcFirstLastPara="0" vert="horz" wrap="square" lIns="457200" tIns="2926080" rIns="3108960" bIns="91440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/>
              <a:t>Coordinate Printing/ Shipping</a:t>
            </a:r>
          </a:p>
        </p:txBody>
      </p:sp>
      <p:sp>
        <p:nvSpPr>
          <p:cNvPr id="16" name="Freeform 15"/>
          <p:cNvSpPr/>
          <p:nvPr/>
        </p:nvSpPr>
        <p:spPr>
          <a:xfrm>
            <a:off x="3269751" y="1383668"/>
            <a:ext cx="5139466" cy="5139466"/>
          </a:xfrm>
          <a:custGeom>
            <a:avLst/>
            <a:gdLst>
              <a:gd name="connsiteX0" fmla="*/ 64428 w 5139466"/>
              <a:gd name="connsiteY0" fmla="*/ 3141551 h 5139466"/>
              <a:gd name="connsiteX1" fmla="*/ 560634 w 5139466"/>
              <a:gd name="connsiteY1" fmla="*/ 967532 h 5139466"/>
              <a:gd name="connsiteX2" fmla="*/ 2569733 w 5139466"/>
              <a:gd name="connsiteY2" fmla="*/ 2569733 h 5139466"/>
              <a:gd name="connsiteX3" fmla="*/ 64428 w 5139466"/>
              <a:gd name="connsiteY3" fmla="*/ 3141551 h 513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9466" h="5139466">
                <a:moveTo>
                  <a:pt x="64428" y="3141551"/>
                </a:moveTo>
                <a:cubicBezTo>
                  <a:pt x="-109590" y="2379126"/>
                  <a:pt x="73045" y="1578950"/>
                  <a:pt x="560634" y="967532"/>
                </a:cubicBezTo>
                <a:lnTo>
                  <a:pt x="2569733" y="2569733"/>
                </a:lnTo>
                <a:lnTo>
                  <a:pt x="64428" y="3141551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365760" tIns="1737360" rIns="3108960" bIns="237744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dirty="0"/>
              <a:t>Support IMs, Trainings, Workshops</a:t>
            </a:r>
          </a:p>
        </p:txBody>
      </p:sp>
      <p:sp>
        <p:nvSpPr>
          <p:cNvPr id="17" name="Freeform 16"/>
          <p:cNvSpPr/>
          <p:nvPr/>
        </p:nvSpPr>
        <p:spPr>
          <a:xfrm>
            <a:off x="3335830" y="1302985"/>
            <a:ext cx="5139466" cy="5139466"/>
          </a:xfrm>
          <a:custGeom>
            <a:avLst/>
            <a:gdLst>
              <a:gd name="connsiteX0" fmla="*/ 560634 w 5139466"/>
              <a:gd name="connsiteY0" fmla="*/ 967532 h 5139466"/>
              <a:gd name="connsiteX1" fmla="*/ 2569733 w 5139466"/>
              <a:gd name="connsiteY1" fmla="*/ 0 h 5139466"/>
              <a:gd name="connsiteX2" fmla="*/ 2569733 w 5139466"/>
              <a:gd name="connsiteY2" fmla="*/ 2569733 h 5139466"/>
              <a:gd name="connsiteX3" fmla="*/ 560634 w 5139466"/>
              <a:gd name="connsiteY3" fmla="*/ 967532 h 513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9466" h="5139466">
                <a:moveTo>
                  <a:pt x="560634" y="967532"/>
                </a:moveTo>
                <a:cubicBezTo>
                  <a:pt x="1048224" y="356113"/>
                  <a:pt x="1787699" y="0"/>
                  <a:pt x="2569733" y="0"/>
                </a:cubicBezTo>
                <a:lnTo>
                  <a:pt x="2569733" y="2569733"/>
                </a:lnTo>
                <a:lnTo>
                  <a:pt x="560634" y="967532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spcFirstLastPara="0" vert="horz" wrap="square" lIns="1371600" tIns="1005840" rIns="2560320" bIns="370614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dirty="0"/>
              <a:t>Oversight and ROI</a:t>
            </a:r>
            <a:endParaRPr lang="en-US" sz="1800" kern="1200" dirty="0"/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kern="1200" dirty="0"/>
          </a:p>
        </p:txBody>
      </p:sp>
      <p:sp>
        <p:nvSpPr>
          <p:cNvPr id="18" name="Circular Arrow 17"/>
          <p:cNvSpPr/>
          <p:nvPr/>
        </p:nvSpPr>
        <p:spPr>
          <a:xfrm>
            <a:off x="3123877" y="982912"/>
            <a:ext cx="5775780" cy="5775780"/>
          </a:xfrm>
          <a:prstGeom prst="circularArrow">
            <a:avLst>
              <a:gd name="adj1" fmla="val 5085"/>
              <a:gd name="adj2" fmla="val 327528"/>
              <a:gd name="adj3" fmla="val 18957827"/>
              <a:gd name="adj4" fmla="val 16200343"/>
              <a:gd name="adj5" fmla="val 5932"/>
            </a:avLst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4">
              <a:shade val="50000"/>
            </a:schemeClr>
          </a:lnRef>
          <a:fillRef idx="1001">
            <a:schemeClr val="dk2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9" name="Circular Arrow 18"/>
          <p:cNvSpPr/>
          <p:nvPr/>
        </p:nvSpPr>
        <p:spPr>
          <a:xfrm>
            <a:off x="3190371" y="1065877"/>
            <a:ext cx="5775780" cy="5775780"/>
          </a:xfrm>
          <a:prstGeom prst="circularArrow">
            <a:avLst>
              <a:gd name="adj1" fmla="val 5085"/>
              <a:gd name="adj2" fmla="val 327528"/>
              <a:gd name="adj3" fmla="val 443744"/>
              <a:gd name="adj4" fmla="val 19285776"/>
              <a:gd name="adj5" fmla="val 5932"/>
            </a:avLst>
          </a:prstGeom>
          <a:solidFill>
            <a:srgbClr val="00BCFF"/>
          </a:solidFill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sp>
      <p:sp>
        <p:nvSpPr>
          <p:cNvPr id="20" name="Circular Arrow 19"/>
          <p:cNvSpPr/>
          <p:nvPr/>
        </p:nvSpPr>
        <p:spPr>
          <a:xfrm>
            <a:off x="3166425" y="1169648"/>
            <a:ext cx="5775780" cy="5775780"/>
          </a:xfrm>
          <a:prstGeom prst="circularArrow">
            <a:avLst>
              <a:gd name="adj1" fmla="val 5085"/>
              <a:gd name="adj2" fmla="val 327528"/>
              <a:gd name="adj3" fmla="val 3529100"/>
              <a:gd name="adj4" fmla="val 770764"/>
              <a:gd name="adj5" fmla="val 5932"/>
            </a:avLst>
          </a:prstGeom>
          <a:solidFill>
            <a:srgbClr val="89D329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sp>
      <p:sp>
        <p:nvSpPr>
          <p:cNvPr id="21" name="Circular Arrow 20"/>
          <p:cNvSpPr/>
          <p:nvPr/>
        </p:nvSpPr>
        <p:spPr>
          <a:xfrm>
            <a:off x="3070903" y="1215278"/>
            <a:ext cx="5775780" cy="5775780"/>
          </a:xfrm>
          <a:prstGeom prst="circularArrow">
            <a:avLst>
              <a:gd name="adj1" fmla="val 5085"/>
              <a:gd name="adj2" fmla="val 327528"/>
              <a:gd name="adj3" fmla="val 6615046"/>
              <a:gd name="adj4" fmla="val 3857426"/>
              <a:gd name="adj5" fmla="val 5932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flat" dir="t"/>
          </a:scene3d>
          <a:sp3d z="127000" prstMaterial="plastic">
            <a:bevelT w="50800" h="50800"/>
            <a:bevelB w="25400" h="2540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1505982"/>
              <a:satOff val="34684"/>
              <a:lumOff val="10295"/>
              <a:alphaOff val="0"/>
            </a:schemeClr>
          </a:fillRef>
          <a:effectRef idx="2">
            <a:schemeClr val="accent5">
              <a:hueOff val="1505982"/>
              <a:satOff val="34684"/>
              <a:lumOff val="10295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" name="Circular Arrow 21"/>
          <p:cNvSpPr/>
          <p:nvPr/>
        </p:nvSpPr>
        <p:spPr>
          <a:xfrm>
            <a:off x="2975381" y="1169648"/>
            <a:ext cx="5775780" cy="5775780"/>
          </a:xfrm>
          <a:prstGeom prst="circularArrow">
            <a:avLst>
              <a:gd name="adj1" fmla="val 5085"/>
              <a:gd name="adj2" fmla="val 327528"/>
              <a:gd name="adj3" fmla="val 9701707"/>
              <a:gd name="adj4" fmla="val 6943371"/>
              <a:gd name="adj5" fmla="val 5932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sp>
      <p:sp>
        <p:nvSpPr>
          <p:cNvPr id="23" name="Circular Arrow 22"/>
          <p:cNvSpPr/>
          <p:nvPr/>
        </p:nvSpPr>
        <p:spPr>
          <a:xfrm>
            <a:off x="2951435" y="1065877"/>
            <a:ext cx="5775780" cy="5775780"/>
          </a:xfrm>
          <a:prstGeom prst="circularArrow">
            <a:avLst>
              <a:gd name="adj1" fmla="val 5085"/>
              <a:gd name="adj2" fmla="val 327528"/>
              <a:gd name="adj3" fmla="val 12786695"/>
              <a:gd name="adj4" fmla="val 10028727"/>
              <a:gd name="adj5" fmla="val 5932"/>
            </a:avLst>
          </a:prstGeom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Circular Arrow 23"/>
          <p:cNvSpPr/>
          <p:nvPr/>
        </p:nvSpPr>
        <p:spPr>
          <a:xfrm>
            <a:off x="3017929" y="982912"/>
            <a:ext cx="5775780" cy="5775780"/>
          </a:xfrm>
          <a:prstGeom prst="circularArrow">
            <a:avLst>
              <a:gd name="adj1" fmla="val 5085"/>
              <a:gd name="adj2" fmla="val 327528"/>
              <a:gd name="adj3" fmla="val 15872129"/>
              <a:gd name="adj4" fmla="val 13114645"/>
              <a:gd name="adj5" fmla="val 5932"/>
            </a:avLst>
          </a:prstGeom>
          <a:solidFill>
            <a:srgbClr val="FFCC00"/>
          </a:solidFill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sp>
      <p:sp>
        <p:nvSpPr>
          <p:cNvPr id="3" name="Rounded Rectangle 2"/>
          <p:cNvSpPr/>
          <p:nvPr/>
        </p:nvSpPr>
        <p:spPr bwMode="gray">
          <a:xfrm>
            <a:off x="7714128" y="1096259"/>
            <a:ext cx="4348543" cy="1101382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lvl="0" indent="-228600">
              <a:buFont typeface="Wingdings" panose="05000000000000000000" pitchFamily="2" charset="2"/>
              <a:buChar char="§"/>
            </a:pPr>
            <a:r>
              <a:rPr lang="en-US" sz="1300" dirty="0"/>
              <a:t>Initiated at Protocol Feasibility</a:t>
            </a:r>
          </a:p>
          <a:p>
            <a:pPr marL="228600" lvl="0" indent="-228600">
              <a:buFont typeface="Wingdings" panose="05000000000000000000" pitchFamily="2" charset="2"/>
              <a:buChar char="§"/>
            </a:pPr>
            <a:r>
              <a:rPr lang="en-US" sz="1300" dirty="0"/>
              <a:t>Input into Study R&amp;R Plan</a:t>
            </a:r>
          </a:p>
          <a:p>
            <a:pPr marL="228600" lvl="0" indent="-228600">
              <a:buFont typeface="Wingdings" panose="05000000000000000000" pitchFamily="2" charset="2"/>
              <a:buChar char="§"/>
            </a:pPr>
            <a:r>
              <a:rPr lang="en-US" sz="1300" dirty="0"/>
              <a:t>Inclusive of proposed external suppliers</a:t>
            </a:r>
          </a:p>
          <a:p>
            <a:pPr marL="228600" lvl="0" indent="-228600">
              <a:buFont typeface="Wingdings" panose="05000000000000000000" pitchFamily="2" charset="2"/>
              <a:buChar char="§"/>
            </a:pPr>
            <a:r>
              <a:rPr lang="en-US" sz="1300" dirty="0"/>
              <a:t>Adapted for local Country needs/regulations</a:t>
            </a:r>
          </a:p>
          <a:p>
            <a:pPr marL="228600" lvl="0" indent="-228600">
              <a:buFont typeface="Wingdings" panose="05000000000000000000" pitchFamily="2" charset="2"/>
              <a:buChar char="§"/>
            </a:pPr>
            <a:r>
              <a:rPr lang="en-US" sz="1300" dirty="0"/>
              <a:t>In-life study support (off-track recruitment)</a:t>
            </a:r>
          </a:p>
        </p:txBody>
      </p:sp>
      <p:sp>
        <p:nvSpPr>
          <p:cNvPr id="25" name="Rounded Rectangle 24"/>
          <p:cNvSpPr/>
          <p:nvPr/>
        </p:nvSpPr>
        <p:spPr bwMode="gray">
          <a:xfrm>
            <a:off x="8122024" y="2701816"/>
            <a:ext cx="3940647" cy="1074812"/>
          </a:xfrm>
          <a:prstGeom prst="roundRect">
            <a:avLst/>
          </a:prstGeom>
          <a:solidFill>
            <a:srgbClr val="00BCFF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174625" lvl="0" indent="-174625">
              <a:buFont typeface="Wingdings" panose="05000000000000000000" pitchFamily="2" charset="2"/>
              <a:buChar char="§"/>
            </a:pPr>
            <a:r>
              <a:rPr lang="en-US" sz="1300" dirty="0"/>
              <a:t>Central point of contact with Procurement and external suppliers</a:t>
            </a:r>
          </a:p>
          <a:p>
            <a:pPr marL="174625" lvl="0" indent="-174625">
              <a:buFont typeface="Wingdings" panose="05000000000000000000" pitchFamily="2" charset="2"/>
              <a:buChar char="§"/>
            </a:pPr>
            <a:r>
              <a:rPr lang="en-US" sz="1300" dirty="0"/>
              <a:t>Secure contracting in collaboration with Procurement (RFI, RFP)</a:t>
            </a:r>
          </a:p>
        </p:txBody>
      </p:sp>
      <p:sp>
        <p:nvSpPr>
          <p:cNvPr id="26" name="Rounded Rectangle 25"/>
          <p:cNvSpPr/>
          <p:nvPr/>
        </p:nvSpPr>
        <p:spPr bwMode="gray">
          <a:xfrm>
            <a:off x="8079436" y="4493237"/>
            <a:ext cx="3983235" cy="962427"/>
          </a:xfrm>
          <a:prstGeom prst="roundRect">
            <a:avLst/>
          </a:prstGeom>
          <a:solidFill>
            <a:srgbClr val="89D329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lvl="0" indent="-228600">
              <a:buFont typeface="Wingdings" panose="05000000000000000000" pitchFamily="2" charset="2"/>
              <a:buChar char="§"/>
            </a:pPr>
            <a:endParaRPr lang="en-US" sz="1300" dirty="0"/>
          </a:p>
          <a:p>
            <a:pPr marL="228600" indent="-228600">
              <a:buFont typeface="Wingdings" panose="05000000000000000000" pitchFamily="2" charset="2"/>
              <a:buChar char="§"/>
            </a:pPr>
            <a:r>
              <a:rPr lang="en-US" sz="1300" dirty="0"/>
              <a:t>Point of contact for external vendors, providing guidance/direction for developing R&amp;R materials</a:t>
            </a:r>
          </a:p>
          <a:p>
            <a:pPr marL="228600" lvl="0" indent="-228600">
              <a:buFont typeface="Wingdings" panose="05000000000000000000" pitchFamily="2" charset="2"/>
              <a:buChar char="§"/>
            </a:pPr>
            <a:r>
              <a:rPr lang="en-US" sz="1300" dirty="0"/>
              <a:t>Oversee development of R&amp;R materials/ tactics</a:t>
            </a:r>
          </a:p>
          <a:p>
            <a:pPr marL="228600" lvl="0" indent="-228600">
              <a:buFont typeface="Wingdings" panose="05000000000000000000" pitchFamily="2" charset="2"/>
              <a:buChar char="§"/>
            </a:pPr>
            <a:r>
              <a:rPr lang="en-US" sz="1300" dirty="0"/>
              <a:t>Share best practices </a:t>
            </a:r>
          </a:p>
          <a:p>
            <a:pPr lvl="0"/>
            <a:endParaRPr lang="en-US" sz="1300" dirty="0">
              <a:latin typeface="+mj-lt"/>
            </a:endParaRPr>
          </a:p>
        </p:txBody>
      </p:sp>
      <p:sp>
        <p:nvSpPr>
          <p:cNvPr id="27" name="Rounded Rectangle 26"/>
          <p:cNvSpPr/>
          <p:nvPr/>
        </p:nvSpPr>
        <p:spPr bwMode="gray">
          <a:xfrm>
            <a:off x="6515551" y="5663494"/>
            <a:ext cx="4110977" cy="1071230"/>
          </a:xfrm>
          <a:prstGeom prst="roundRect">
            <a:avLst/>
          </a:prstGeom>
          <a:solidFill>
            <a:schemeClr val="accent5">
              <a:lumMod val="75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flat" dir="t"/>
          </a:scene3d>
          <a:sp3d z="127000" prstMaterial="plastic">
            <a:bevelT w="50800" h="50800"/>
            <a:bevelB w="25400" h="2540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1505982"/>
              <a:satOff val="34684"/>
              <a:lumOff val="10295"/>
              <a:alphaOff val="0"/>
            </a:schemeClr>
          </a:fillRef>
          <a:effectRef idx="2">
            <a:schemeClr val="accent5">
              <a:hueOff val="1505982"/>
              <a:satOff val="34684"/>
              <a:lumOff val="10295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300" dirty="0"/>
              <a:t>Lead overall translations and subsequent revisions; including securing budget for service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300" dirty="0"/>
              <a:t>Manage end-to-end review process </a:t>
            </a:r>
          </a:p>
          <a:p>
            <a:pPr marL="741862" lvl="1" indent="-285750">
              <a:buFont typeface="Arial" panose="020B0604020202020204" pitchFamily="34" charset="0"/>
              <a:buChar char="–"/>
            </a:pPr>
            <a:r>
              <a:rPr lang="en-US" sz="1300" dirty="0"/>
              <a:t>StM/SLM/CLM</a:t>
            </a:r>
          </a:p>
          <a:p>
            <a:pPr marL="741862" lvl="1" indent="-285750">
              <a:buFont typeface="Arial" panose="020B0604020202020204" pitchFamily="34" charset="0"/>
              <a:buChar char="–"/>
            </a:pPr>
            <a:r>
              <a:rPr lang="en-US" sz="1300" dirty="0"/>
              <a:t>US-LMR/ Local Country approval</a:t>
            </a:r>
          </a:p>
        </p:txBody>
      </p:sp>
      <p:sp>
        <p:nvSpPr>
          <p:cNvPr id="28" name="Rounded Rectangle 27"/>
          <p:cNvSpPr/>
          <p:nvPr/>
        </p:nvSpPr>
        <p:spPr bwMode="gray">
          <a:xfrm>
            <a:off x="108207" y="5260081"/>
            <a:ext cx="3784486" cy="76528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lvl="0" indent="-228600">
              <a:buFont typeface="Wingdings" panose="05000000000000000000" pitchFamily="2" charset="2"/>
              <a:buChar char="§"/>
            </a:pPr>
            <a:endParaRPr lang="en-US" sz="1300" dirty="0"/>
          </a:p>
          <a:p>
            <a:pPr marL="228600" lvl="0" indent="-228600">
              <a:buFont typeface="Wingdings" panose="05000000000000000000" pitchFamily="2" charset="2"/>
              <a:buChar char="§"/>
            </a:pPr>
            <a:r>
              <a:rPr lang="en-US" sz="1300" dirty="0"/>
              <a:t>Responsible for all aspects of printing/shipping including securing budget, management of printing and shipping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sz="1300" dirty="0">
              <a:latin typeface="+mj-lt"/>
            </a:endParaRPr>
          </a:p>
        </p:txBody>
      </p:sp>
      <p:sp>
        <p:nvSpPr>
          <p:cNvPr id="29" name="Rounded Rectangle 28"/>
          <p:cNvSpPr/>
          <p:nvPr/>
        </p:nvSpPr>
        <p:spPr bwMode="gray">
          <a:xfrm>
            <a:off x="195843" y="2916455"/>
            <a:ext cx="3434863" cy="11013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lvl="0" indent="-228600">
              <a:buFont typeface="Wingdings" panose="05000000000000000000" pitchFamily="2" charset="2"/>
              <a:buChar char="§"/>
            </a:pPr>
            <a:r>
              <a:rPr lang="en-US" sz="1300" dirty="0"/>
              <a:t>Provide training on R&amp;R strategies/tactics at IMs, Site Trainings (as needed)</a:t>
            </a:r>
          </a:p>
          <a:p>
            <a:pPr marL="228600" lvl="0" indent="-228600">
              <a:buFont typeface="Wingdings" panose="05000000000000000000" pitchFamily="2" charset="2"/>
              <a:buChar char="§"/>
            </a:pPr>
            <a:r>
              <a:rPr lang="en-US" sz="1300" dirty="0"/>
              <a:t>Lead/Coordinate R&amp;R workshops (as needed</a:t>
            </a:r>
          </a:p>
        </p:txBody>
      </p:sp>
      <p:sp>
        <p:nvSpPr>
          <p:cNvPr id="30" name="Rounded Rectangle 29"/>
          <p:cNvSpPr/>
          <p:nvPr/>
        </p:nvSpPr>
        <p:spPr bwMode="gray">
          <a:xfrm>
            <a:off x="296302" y="1171388"/>
            <a:ext cx="4213692" cy="932789"/>
          </a:xfrm>
          <a:prstGeom prst="roundRect">
            <a:avLst/>
          </a:prstGeom>
          <a:solidFill>
            <a:srgbClr val="FFCC0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Wingdings" panose="05000000000000000000" pitchFamily="2" charset="2"/>
              <a:buChar char="§"/>
              <a:tabLst>
                <a:tab pos="174625" algn="l"/>
              </a:tabLst>
            </a:pPr>
            <a:r>
              <a:rPr lang="en-US" sz="1300" dirty="0"/>
              <a:t>Provide oversight of deliverables and execution</a:t>
            </a:r>
          </a:p>
          <a:p>
            <a:pPr marL="285750" lvl="0" indent="-285750">
              <a:buFont typeface="Wingdings" panose="05000000000000000000" pitchFamily="2" charset="2"/>
              <a:buChar char="§"/>
              <a:tabLst>
                <a:tab pos="174625" algn="l"/>
              </a:tabLst>
            </a:pPr>
            <a:r>
              <a:rPr lang="en-US" sz="1300" dirty="0"/>
              <a:t>Satisfaction surveys (study team and study sites)</a:t>
            </a:r>
          </a:p>
          <a:p>
            <a:pPr marL="285750" lvl="0" indent="-285750">
              <a:buFont typeface="Wingdings" panose="05000000000000000000" pitchFamily="2" charset="2"/>
              <a:buChar char="§"/>
              <a:tabLst>
                <a:tab pos="174625" algn="l"/>
              </a:tabLst>
            </a:pPr>
            <a:r>
              <a:rPr lang="en-US" sz="1300" dirty="0"/>
              <a:t>Measure spend versus value benefit </a:t>
            </a:r>
          </a:p>
          <a:p>
            <a:pPr marL="285750" lvl="0" indent="-285750">
              <a:buFont typeface="Wingdings" panose="05000000000000000000" pitchFamily="2" charset="2"/>
              <a:buChar char="§"/>
              <a:tabLst>
                <a:tab pos="174625" algn="l"/>
              </a:tabLst>
            </a:pPr>
            <a:r>
              <a:rPr lang="en-US" sz="1300" dirty="0"/>
              <a:t>Assess supplier performance</a:t>
            </a:r>
          </a:p>
        </p:txBody>
      </p:sp>
      <p:sp>
        <p:nvSpPr>
          <p:cNvPr id="32" name="Footer Placeholder 3">
            <a:extLst>
              <a:ext uri="{FF2B5EF4-FFF2-40B4-BE49-F238E27FC236}">
                <a16:creationId xmlns:a16="http://schemas.microsoft.com/office/drawing/2014/main" id="{48612202-9578-49C4-B2A6-FEF113CC1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4672" y="6617933"/>
            <a:ext cx="5710665" cy="108000"/>
          </a:xfrm>
        </p:spPr>
        <p:txBody>
          <a:bodyPr/>
          <a:lstStyle/>
          <a:p>
            <a:r>
              <a:rPr lang="en-US" dirty="0"/>
              <a:t>//SSUS/Recruitment and Retention Overview of Services</a:t>
            </a:r>
          </a:p>
        </p:txBody>
      </p:sp>
    </p:spTree>
    <p:extLst>
      <p:ext uri="{BB962C8B-B14F-4D97-AF65-F5344CB8AC3E}">
        <p14:creationId xmlns:p14="http://schemas.microsoft.com/office/powerpoint/2010/main" val="32221767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2" grpId="0" animBg="1"/>
      <p:bldP spid="16" grpId="0" animBg="1"/>
      <p:bldP spid="17" grpId="0" animBg="1"/>
      <p:bldP spid="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B726457-6DA5-4219-BCDA-E61911C12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 Specific Strategy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4E0F81-C842-4C3C-BB31-975A08931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D9179-7A6B-4268-BEB2-F3B8EB06115B}" type="slidenum">
              <a:rPr lang="en-US" smtClean="0"/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11E127-9CAE-4DA2-AC48-191EE6398C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50"/>
          <a:stretch/>
        </p:blipFill>
        <p:spPr>
          <a:xfrm>
            <a:off x="194288" y="1320801"/>
            <a:ext cx="11801835" cy="4793960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D90BF7BD-FFC4-4AD1-ADB9-DAB12B46A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4672" y="6617933"/>
            <a:ext cx="5710665" cy="108000"/>
          </a:xfrm>
        </p:spPr>
        <p:txBody>
          <a:bodyPr/>
          <a:lstStyle/>
          <a:p>
            <a:r>
              <a:rPr lang="en-US" dirty="0"/>
              <a:t>//SSUS/Recruitment and Retention Overview of Services</a:t>
            </a:r>
          </a:p>
        </p:txBody>
      </p:sp>
    </p:spTree>
    <p:extLst>
      <p:ext uri="{BB962C8B-B14F-4D97-AF65-F5344CB8AC3E}">
        <p14:creationId xmlns:p14="http://schemas.microsoft.com/office/powerpoint/2010/main" val="292006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heme/theme1.xml><?xml version="1.0" encoding="utf-8"?>
<a:theme xmlns:a="http://schemas.openxmlformats.org/drawingml/2006/main" name="Slides_16-9_2017-11-06">
  <a:themeElements>
    <a:clrScheme name="Bayer 2017">
      <a:dk1>
        <a:srgbClr val="000000"/>
      </a:dk1>
      <a:lt1>
        <a:srgbClr val="FFFFFF"/>
      </a:lt1>
      <a:dk2>
        <a:srgbClr val="FF3162"/>
      </a:dk2>
      <a:lt2>
        <a:srgbClr val="624963"/>
      </a:lt2>
      <a:accent1>
        <a:srgbClr val="10384F"/>
      </a:accent1>
      <a:accent2>
        <a:srgbClr val="00BCFF"/>
      </a:accent2>
      <a:accent3>
        <a:srgbClr val="004422"/>
      </a:accent3>
      <a:accent4>
        <a:srgbClr val="89D329"/>
      </a:accent4>
      <a:accent5>
        <a:srgbClr val="443247"/>
      </a:accent5>
      <a:accent6>
        <a:srgbClr val="D30F4B"/>
      </a:accent6>
      <a:hlink>
        <a:srgbClr val="00BCFF"/>
      </a:hlink>
      <a:folHlink>
        <a:srgbClr val="89D329"/>
      </a:folHlink>
    </a:clrScheme>
    <a:fontScheme name="Arial">
      <a:majorFont>
        <a:latin typeface="Arial"/>
        <a:ea typeface="Arial Unicode MS"/>
        <a:cs typeface="Arial"/>
      </a:majorFont>
      <a:minorFont>
        <a:latin typeface="Arial"/>
        <a:ea typeface="Arial Unicode MS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635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>
          <a:defRPr dirty="0" err="1" smtClean="0"/>
        </a:defPPr>
      </a:lstStyle>
    </a:txDef>
  </a:objectDefaults>
  <a:extraClrSchemeLst/>
  <a:custClrLst>
    <a:custClr name="Raspberry">
      <a:srgbClr val="D30F4B"/>
    </a:custClr>
    <a:custClr name="Fuschia">
      <a:srgbClr val="FF3162"/>
    </a:custClr>
    <a:custClr name="DarkPurple">
      <a:srgbClr val="443247"/>
    </a:custClr>
    <a:custClr name="MidPurple">
      <a:srgbClr val="624963"/>
    </a:custClr>
    <a:custClr name="DarkBlue">
      <a:srgbClr val="10384F"/>
    </a:custClr>
    <a:custClr name="MidBlue">
      <a:srgbClr val="00617F"/>
    </a:custClr>
    <a:custClr name="Blue">
      <a:srgbClr val="0091DF"/>
    </a:custClr>
    <a:custClr name="BrightBlue">
      <a:srgbClr val="00BCFF"/>
    </a:custClr>
    <a:custClr name="DarkGreen">
      <a:srgbClr val="004422"/>
    </a:custClr>
    <a:custClr name="MidGreen">
      <a:srgbClr val="2B6640"/>
    </a:custClr>
    <a:custClr name="Green">
      <a:srgbClr val="66B512"/>
    </a:custClr>
    <a:custClr name="BrightGreen">
      <a:srgbClr val="89D329"/>
    </a:custClr>
    <a:custClr name="TrafficLightRed">
      <a:srgbClr val="CC0000"/>
    </a:custClr>
    <a:custClr name="TrafficLightYellow">
      <a:srgbClr val="FFCC00"/>
    </a:custClr>
    <a:custClr name="TrafficLightGreen">
      <a:srgbClr val="66B512"/>
    </a:custClr>
  </a:custClrLst>
</a:theme>
</file>

<file path=ppt/theme/theme2.xml><?xml version="1.0" encoding="utf-8"?>
<a:theme xmlns:a="http://schemas.openxmlformats.org/drawingml/2006/main" name="Office Theme">
  <a:themeElements>
    <a:clrScheme name="Bayer 2017">
      <a:dk1>
        <a:srgbClr val="000000"/>
      </a:dk1>
      <a:lt1>
        <a:srgbClr val="FFFFFF"/>
      </a:lt1>
      <a:dk2>
        <a:srgbClr val="FF3162"/>
      </a:dk2>
      <a:lt2>
        <a:srgbClr val="624963"/>
      </a:lt2>
      <a:accent1>
        <a:srgbClr val="10384F"/>
      </a:accent1>
      <a:accent2>
        <a:srgbClr val="00BCFF"/>
      </a:accent2>
      <a:accent3>
        <a:srgbClr val="004422"/>
      </a:accent3>
      <a:accent4>
        <a:srgbClr val="89D329"/>
      </a:accent4>
      <a:accent5>
        <a:srgbClr val="443247"/>
      </a:accent5>
      <a:accent6>
        <a:srgbClr val="D30F4B"/>
      </a:accent6>
      <a:hlink>
        <a:srgbClr val="00BCFF"/>
      </a:hlink>
      <a:folHlink>
        <a:srgbClr val="89D329"/>
      </a:folHlink>
    </a:clrScheme>
    <a:fontScheme name="Arial">
      <a:majorFont>
        <a:latin typeface="Arial"/>
        <a:ea typeface="Arial Unicode MS"/>
        <a:cs typeface="Arial"/>
      </a:majorFont>
      <a:minorFont>
        <a:latin typeface="Arial"/>
        <a:ea typeface="Arial Unicode MS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yer 2017">
      <a:dk1>
        <a:srgbClr val="000000"/>
      </a:dk1>
      <a:lt1>
        <a:srgbClr val="FFFFFF"/>
      </a:lt1>
      <a:dk2>
        <a:srgbClr val="FF3162"/>
      </a:dk2>
      <a:lt2>
        <a:srgbClr val="624963"/>
      </a:lt2>
      <a:accent1>
        <a:srgbClr val="10384F"/>
      </a:accent1>
      <a:accent2>
        <a:srgbClr val="00BCFF"/>
      </a:accent2>
      <a:accent3>
        <a:srgbClr val="004422"/>
      </a:accent3>
      <a:accent4>
        <a:srgbClr val="89D329"/>
      </a:accent4>
      <a:accent5>
        <a:srgbClr val="443247"/>
      </a:accent5>
      <a:accent6>
        <a:srgbClr val="D30F4B"/>
      </a:accent6>
      <a:hlink>
        <a:srgbClr val="00BCFF"/>
      </a:hlink>
      <a:folHlink>
        <a:srgbClr val="89D329"/>
      </a:folHlink>
    </a:clrScheme>
    <a:fontScheme name="Arial">
      <a:majorFont>
        <a:latin typeface="Arial"/>
        <a:ea typeface="Arial Unicode MS"/>
        <a:cs typeface="Arial"/>
      </a:majorFont>
      <a:minorFont>
        <a:latin typeface="Arial"/>
        <a:ea typeface="Arial Unicode MS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a4d292e-883c-434b-96e3-060cfff16c86">
      <Value>1</Value>
    </TaxCatchAll>
    <_dlc_ExpireDateSaved xmlns="http://schemas.microsoft.com/sharepoint/v3" xsi:nil="true"/>
    <_dlc_ExpireDate xmlns="http://schemas.microsoft.com/sharepoint/v3" xsi:nil="true"/>
    <_dlc_Exempt xmlns="http://schemas.microsoft.com/sharepoint/v3" xsi:nil="true"/>
    <SharedWithUsers xmlns="6a589216-a32b-490a-8264-fe69fd1f309a">
      <UserInfo>
        <DisplayName>Patient Recruitment and Retention Shared Drive Visitors</DisplayName>
        <AccountId>4</AccountId>
        <AccountType/>
      </UserInfo>
      <UserInfo>
        <DisplayName>SharingLinks.07ffb418-abf3-433a-801f-e404131fd61d.Flexible.5f1bc566-b7de-4160-ae72-c29e62e2a7e5</DisplayName>
        <AccountId>73</AccountId>
        <AccountType/>
      </UserInfo>
      <UserInfo>
        <DisplayName>SharingLinks.3ba12def-536e-4035-801d-b937f13fa9ea.Flexible.6dd07573-0375-493e-8a8f-ff868a1eba2d</DisplayName>
        <AccountId>67</AccountId>
        <AccountType/>
      </UserInfo>
    </SharedWithUsers>
    <lcf76f155ced4ddcb4097134ff3c332f xmlns="267ebe6e-09f1-43ee-910e-e9d5204f474f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1E3773A50D5749849F9C7A4A0FB734" ma:contentTypeVersion="20" ma:contentTypeDescription="Create a new document." ma:contentTypeScope="" ma:versionID="825a8ce1e02fe1ebc316e4a71c371a32">
  <xsd:schema xmlns:xsd="http://www.w3.org/2001/XMLSchema" xmlns:xs="http://www.w3.org/2001/XMLSchema" xmlns:p="http://schemas.microsoft.com/office/2006/metadata/properties" xmlns:ns1="http://schemas.microsoft.com/sharepoint/v3" xmlns:ns2="1a4d292e-883c-434b-96e3-060cfff16c86" xmlns:ns3="267ebe6e-09f1-43ee-910e-e9d5204f474f" xmlns:ns4="6a589216-a32b-490a-8264-fe69fd1f309a" targetNamespace="http://schemas.microsoft.com/office/2006/metadata/properties" ma:root="true" ma:fieldsID="a099cba9d055311c72ffc4e3dbf95b0f" ns1:_="" ns2:_="" ns3:_="" ns4:_="">
    <xsd:import namespace="http://schemas.microsoft.com/sharepoint/v3"/>
    <xsd:import namespace="1a4d292e-883c-434b-96e3-060cfff16c86"/>
    <xsd:import namespace="267ebe6e-09f1-43ee-910e-e9d5204f474f"/>
    <xsd:import namespace="6a589216-a32b-490a-8264-fe69fd1f309a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1:_dlc_Exempt" minOccurs="0"/>
                <xsd:element ref="ns1:_dlc_ExpireDateSaved" minOccurs="0"/>
                <xsd:element ref="ns1:_dlc_ExpireDate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3:MediaServiceDateTaken" minOccurs="0"/>
                <xsd:element ref="ns3:MediaServiceAutoTags" minOccurs="0"/>
                <xsd:element ref="ns3:MediaServiceAutoKeyPoints" minOccurs="0"/>
                <xsd:element ref="ns3:MediaServiceOCR" minOccurs="0"/>
                <xsd:element ref="ns3:MediaLengthInSeconds" minOccurs="0"/>
                <xsd:element ref="ns3:MediaServiceLocation" minOccurs="0"/>
                <xsd:element ref="ns3:lcf76f155ced4ddcb4097134ff3c332f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10" nillable="true" ma:displayName="Exempt from Policy" ma:hidden="true" ma:internalName="_dlc_Exempt" ma:readOnly="false">
      <xsd:simpleType>
        <xsd:restriction base="dms:Unknown"/>
      </xsd:simpleType>
    </xsd:element>
    <xsd:element name="_dlc_ExpireDateSaved" ma:index="11" nillable="true" ma:displayName="Original Expiration Date" ma:hidden="true" ma:internalName="_dlc_ExpireDateSaved" ma:readOnly="false">
      <xsd:simpleType>
        <xsd:restriction base="dms:DateTime"/>
      </xsd:simpleType>
    </xsd:element>
    <xsd:element name="_dlc_ExpireDate" ma:index="12" nillable="true" ma:displayName="Expiration Date" ma:hidden="true" ma:internalName="_dlc_ExpireDate" ma:readOnly="fals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4d292e-883c-434b-96e3-060cfff16c86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aeec1367-970c-4733-9baa-793687a74356}" ma:internalName="TaxCatchAll" ma:showField="CatchAllData" ma:web="6a589216-a32b-490a-8264-fe69fd1f30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aeec1367-970c-4733-9baa-793687a74356}" ma:internalName="TaxCatchAllLabel" ma:readOnly="true" ma:showField="CatchAllDataLabel" ma:web="6a589216-a32b-490a-8264-fe69fd1f30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7ebe6e-09f1-43ee-910e-e9d5204f474f" elementFormDefault="qualified">
    <xsd:import namespace="http://schemas.microsoft.com/office/2006/documentManagement/types"/>
    <xsd:import namespace="http://schemas.microsoft.com/office/infopath/2007/PartnerControls"/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21" nillable="true" ma:displayName="Tags" ma:internalName="MediaServiceAutoTags" ma:readOnly="true">
      <xsd:simpleType>
        <xsd:restriction base="dms:Text"/>
      </xsd:simpleType>
    </xsd:element>
    <xsd:element name="MediaServiceAutoKeyPoints" ma:index="2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  <xsd:element name="MediaServiceLocation" ma:index="25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7" nillable="true" ma:taxonomy="true" ma:internalName="lcf76f155ced4ddcb4097134ff3c332f" ma:taxonomyFieldName="MediaServiceImageTags" ma:displayName="Image Tags" ma:readOnly="false" ma:fieldId="{5cf76f15-5ced-4ddc-b409-7134ff3c332f}" ma:taxonomyMulti="true" ma:sspId="7bc43322-b630-4bac-8b27-31def233d1d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589216-a32b-490a-8264-fe69fd1f309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haredContentType xmlns="Microsoft.SharePoint.Taxonomy.ContentTypeSync" SourceId="7bc43322-b630-4bac-8b27-31def233d1d0" ContentTypeId="0x0101" PreviousValue="false"/>
</file>

<file path=customXml/itemProps1.xml><?xml version="1.0" encoding="utf-8"?>
<ds:datastoreItem xmlns:ds="http://schemas.openxmlformats.org/officeDocument/2006/customXml" ds:itemID="{005D8A56-A23D-4D44-AD42-DF03B44541BB}">
  <ds:schemaRefs>
    <ds:schemaRef ds:uri="6a589216-a32b-490a-8264-fe69fd1f309a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8eafd641-52d4-45bb-adf0-f408c610c214"/>
    <ds:schemaRef ds:uri="1a4d292e-883c-434b-96e3-060cfff16c86"/>
    <ds:schemaRef ds:uri="http://purl.org/dc/elements/1.1/"/>
    <ds:schemaRef ds:uri="http://schemas.microsoft.com/sharepoint/v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42AACE5-2394-4317-B71C-701C1BBF3DA7}"/>
</file>

<file path=customXml/itemProps3.xml><?xml version="1.0" encoding="utf-8"?>
<ds:datastoreItem xmlns:ds="http://schemas.openxmlformats.org/officeDocument/2006/customXml" ds:itemID="{0875D9C5-D4DD-405D-ABB8-8D6059A983C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93E03B96-E2DF-42F7-B440-9670245DAB9A}"/>
</file>

<file path=docProps/app.xml><?xml version="1.0" encoding="utf-8"?>
<Properties xmlns="http://schemas.openxmlformats.org/officeDocument/2006/extended-properties" xmlns:vt="http://schemas.openxmlformats.org/officeDocument/2006/docPropsVTypes">
  <Template>Slides_16-9_2017-11-06</Template>
  <TotalTime>761</TotalTime>
  <Words>1016</Words>
  <Application>Microsoft Office PowerPoint</Application>
  <PresentationFormat>Custom</PresentationFormat>
  <Paragraphs>193</Paragraphs>
  <Slides>10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Agency FB</vt:lpstr>
      <vt:lpstr>Arial</vt:lpstr>
      <vt:lpstr>Arial Narrow</vt:lpstr>
      <vt:lpstr>Arial Rounded MT Bold</vt:lpstr>
      <vt:lpstr>Wingdings</vt:lpstr>
      <vt:lpstr>Slides_16-9_2017-11-06</vt:lpstr>
      <vt:lpstr>think-cell Slide</vt:lpstr>
      <vt:lpstr> Patient Recruitment and Retention Scope of Services Overview</vt:lpstr>
      <vt:lpstr>AGENDA</vt:lpstr>
      <vt:lpstr>Patient Recruitment and Retention (PRR) Team</vt:lpstr>
      <vt:lpstr>PRR Overview of Services</vt:lpstr>
      <vt:lpstr>ENTER STUDY NUMBER/TITLE- Discussion Questions</vt:lpstr>
      <vt:lpstr>    Patient Recruitment and Retention Resource  </vt:lpstr>
      <vt:lpstr>Back Up</vt:lpstr>
      <vt:lpstr>Patient Recruitment and Retention Team:  Overview of Services</vt:lpstr>
      <vt:lpstr>Study Specific Strategy</vt:lpstr>
      <vt:lpstr>PowerPoint Presentation</vt:lpstr>
    </vt:vector>
  </TitlesOfParts>
  <Company>Bayer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 BP RD Intro_Internal</dc:title>
  <dc:creator>pamela.kardas@bayer.com</dc:creator>
  <cp:keywords>Classification: Internal</cp:keywords>
  <cp:lastModifiedBy>Daniela Franschman</cp:lastModifiedBy>
  <cp:revision>15</cp:revision>
  <cp:lastPrinted>2017-10-23T10:44:12Z</cp:lastPrinted>
  <dcterms:created xsi:type="dcterms:W3CDTF">2017-11-23T07:52:17Z</dcterms:created>
  <dcterms:modified xsi:type="dcterms:W3CDTF">2022-11-02T18:23:29Z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LabelPos">
    <vt:lpwstr>836;514;810;514;854;514</vt:lpwstr>
  </property>
  <property fmtid="{D5CDD505-2E9C-101B-9397-08002B2CF9AE}" pid="3" name="_dlc_policyId">
    <vt:lpwstr>0x0101|-2126682137</vt:lpwstr>
  </property>
  <property fmtid="{D5CDD505-2E9C-101B-9397-08002B2CF9AE}" pid="4" name="ContentTypeId">
    <vt:lpwstr>0x010100CD1E3773A50D5749849F9C7A4A0FB734</vt:lpwstr>
  </property>
  <property fmtid="{D5CDD505-2E9C-101B-9397-08002B2CF9AE}" pid="5" name="ItemRetentionFormula">
    <vt:lpwstr>&lt;formula id="Bayer SharePoint Retention Policy 2.1" /&gt;</vt:lpwstr>
  </property>
  <property fmtid="{D5CDD505-2E9C-101B-9397-08002B2CF9AE}" pid="6" name="_dlc_DocIdItemGuid">
    <vt:lpwstr>b2541ddb-19e5-4645-9f88-a759475d220c</vt:lpwstr>
  </property>
  <property fmtid="{D5CDD505-2E9C-101B-9397-08002B2CF9AE}" pid="7" name="DataClassBayerRetention">
    <vt:lpwstr>1;#Short-Term|6d967203-8346-4b9c-90f8-b3828a3fa508</vt:lpwstr>
  </property>
  <property fmtid="{D5CDD505-2E9C-101B-9397-08002B2CF9AE}" pid="8" name="Classification">
    <vt:lpwstr>Internal</vt:lpwstr>
  </property>
  <property fmtid="{D5CDD505-2E9C-101B-9397-08002B2CF9AE}" pid="9" name="MSIP_Label_7f850223-87a8-40c3-9eb2-432606efca2a_Enabled">
    <vt:lpwstr>True</vt:lpwstr>
  </property>
  <property fmtid="{D5CDD505-2E9C-101B-9397-08002B2CF9AE}" pid="10" name="MSIP_Label_7f850223-87a8-40c3-9eb2-432606efca2a_SiteId">
    <vt:lpwstr>fcb2b37b-5da0-466b-9b83-0014b67a7c78</vt:lpwstr>
  </property>
  <property fmtid="{D5CDD505-2E9C-101B-9397-08002B2CF9AE}" pid="11" name="MSIP_Label_7f850223-87a8-40c3-9eb2-432606efca2a_Owner">
    <vt:lpwstr>daniela.franschman@bayer.com</vt:lpwstr>
  </property>
  <property fmtid="{D5CDD505-2E9C-101B-9397-08002B2CF9AE}" pid="12" name="MSIP_Label_7f850223-87a8-40c3-9eb2-432606efca2a_SetDate">
    <vt:lpwstr>2019-12-03T01:23:08.9326856Z</vt:lpwstr>
  </property>
  <property fmtid="{D5CDD505-2E9C-101B-9397-08002B2CF9AE}" pid="13" name="MSIP_Label_7f850223-87a8-40c3-9eb2-432606efca2a_Name">
    <vt:lpwstr>NO CLASSIFICATION</vt:lpwstr>
  </property>
  <property fmtid="{D5CDD505-2E9C-101B-9397-08002B2CF9AE}" pid="14" name="MSIP_Label_7f850223-87a8-40c3-9eb2-432606efca2a_Application">
    <vt:lpwstr>Microsoft Azure Information Protection</vt:lpwstr>
  </property>
  <property fmtid="{D5CDD505-2E9C-101B-9397-08002B2CF9AE}" pid="15" name="MSIP_Label_7f850223-87a8-40c3-9eb2-432606efca2a_Extended_MSFT_Method">
    <vt:lpwstr>Automatic</vt:lpwstr>
  </property>
  <property fmtid="{D5CDD505-2E9C-101B-9397-08002B2CF9AE}" pid="16" name="Sensitivity">
    <vt:lpwstr>NO CLASSIFICATION</vt:lpwstr>
  </property>
  <property fmtid="{D5CDD505-2E9C-101B-9397-08002B2CF9AE}" pid="17" name="c2b5fb8256bd435bb7806ac3891e195b">
    <vt:lpwstr>Short-Term|6d967203-8346-4b9c-90f8-b3828a3fa508</vt:lpwstr>
  </property>
  <property fmtid="{D5CDD505-2E9C-101B-9397-08002B2CF9AE}" pid="18" name="MediaServiceImageTags">
    <vt:lpwstr/>
  </property>
  <property fmtid="{D5CDD505-2E9C-101B-9397-08002B2CF9AE}" pid="19" name="_ExtendedDescription">
    <vt:lpwstr/>
  </property>
</Properties>
</file>